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9" r:id="rId1"/>
  </p:sldMasterIdLst>
  <p:sldIdLst>
    <p:sldId id="275" r:id="rId2"/>
    <p:sldId id="268" r:id="rId3"/>
    <p:sldId id="269" r:id="rId4"/>
    <p:sldId id="261" r:id="rId5"/>
    <p:sldId id="262" r:id="rId6"/>
    <p:sldId id="263" r:id="rId7"/>
    <p:sldId id="270" r:id="rId8"/>
    <p:sldId id="282" r:id="rId9"/>
    <p:sldId id="284" r:id="rId10"/>
    <p:sldId id="280" r:id="rId11"/>
    <p:sldId id="278" r:id="rId12"/>
    <p:sldId id="285" r:id="rId13"/>
    <p:sldId id="274" r:id="rId14"/>
    <p:sldId id="276" r:id="rId1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A82"/>
    <a:srgbClr val="5E2F91"/>
    <a:srgbClr val="008000"/>
    <a:srgbClr val="CC99FF"/>
    <a:srgbClr val="CC3300"/>
    <a:srgbClr val="99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pPr>
              <a:defRPr/>
            </a:pPr>
            <a:fld id="{8AC4074D-BB33-44E0-B524-EF73016F609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Прямоугольник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Прямоугольник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6EAAE2-3C02-4703-9390-4E9BD0B0355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2F4ACE-7EAD-4F7F-BCB5-006A1CF1E95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Равнобедренный треугольник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8A1EF6-464E-475C-9CB6-E293AE9F5B6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>
  <p:cSld name="Заголовок и объект над текс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304800"/>
            <a:ext cx="7543800" cy="14319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066800" y="1981200"/>
            <a:ext cx="75438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066800" y="4114800"/>
            <a:ext cx="75438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9B00E3-BB98-4DAB-AF7D-84D335067A9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8C2163-F30B-4AB4-B4FF-1A365909C3B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pPr>
              <a:defRPr/>
            </a:pPr>
            <a:fld id="{B6ABB7E8-E763-4816-AECB-72073946E5A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8D990F-8B35-437C-B77D-3BA62BF4216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A457EB-5B9D-4DE4-A0F3-6941CF03910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800AB9-9BCC-4872-A4A5-98798B16ADB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D2D9A0-EE67-49BB-B95C-B2D1A6668EC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52BB83-6D7C-4893-AB18-7B19440521D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ABC1B6-9212-4071-AAAD-39BBB4B0922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9D85B074-479A-4A50-9A7E-850299821F3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8" name="Прямая соединительная линия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Прямая соединительная линия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Равнобедренный треугольник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0" r:id="rId1"/>
    <p:sldLayoutId id="2147483871" r:id="rId2"/>
    <p:sldLayoutId id="2147483872" r:id="rId3"/>
    <p:sldLayoutId id="2147483873" r:id="rId4"/>
    <p:sldLayoutId id="2147483874" r:id="rId5"/>
    <p:sldLayoutId id="2147483875" r:id="rId6"/>
    <p:sldLayoutId id="2147483876" r:id="rId7"/>
    <p:sldLayoutId id="2147483877" r:id="rId8"/>
    <p:sldLayoutId id="2147483878" r:id="rId9"/>
    <p:sldLayoutId id="2147483879" r:id="rId10"/>
    <p:sldLayoutId id="2147483880" r:id="rId11"/>
    <p:sldLayoutId id="2147483881" r:id="rId12"/>
    <p:sldLayoutId id="2147483882" r:id="rId13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00100" y="1714488"/>
            <a:ext cx="7786742" cy="2860709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ru-RU" sz="6600" kern="10" dirty="0" smtClean="0">
                <a:ln w="9525">
                  <a:solidFill>
                    <a:srgbClr val="003300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</a:rPr>
              <a:t>Сложносочиненные </a:t>
            </a:r>
            <a:br>
              <a:rPr lang="ru-RU" sz="6600" kern="10" dirty="0" smtClean="0">
                <a:ln w="9525">
                  <a:solidFill>
                    <a:srgbClr val="003300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</a:rPr>
            </a:br>
            <a:r>
              <a:rPr lang="ru-RU" sz="6600" kern="10" dirty="0" smtClean="0">
                <a:ln w="9525">
                  <a:solidFill>
                    <a:srgbClr val="003300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</a:rPr>
              <a:t>предложения</a:t>
            </a:r>
            <a:br>
              <a:rPr lang="ru-RU" sz="6600" kern="10" dirty="0" smtClean="0">
                <a:ln w="9525">
                  <a:solidFill>
                    <a:srgbClr val="003300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</a:rPr>
            </a:br>
            <a:endParaRPr lang="ru-RU" sz="6600" dirty="0"/>
          </a:p>
        </p:txBody>
      </p:sp>
      <p:sp>
        <p:nvSpPr>
          <p:cNvPr id="3075" name="Прямоугольник 2"/>
          <p:cNvSpPr>
            <a:spLocks noChangeArrowheads="1"/>
          </p:cNvSpPr>
          <p:nvPr/>
        </p:nvSpPr>
        <p:spPr bwMode="auto">
          <a:xfrm>
            <a:off x="1214438" y="4572000"/>
            <a:ext cx="7143750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 i="1" dirty="0">
                <a:solidFill>
                  <a:srgbClr val="004A82"/>
                </a:solidFill>
                <a:latin typeface="Trebuchet MS" pitchFamily="34" charset="0"/>
              </a:rPr>
              <a:t>Работу выполнила:</a:t>
            </a:r>
            <a:br>
              <a:rPr lang="ru-RU" sz="2400" b="1" i="1" dirty="0">
                <a:solidFill>
                  <a:srgbClr val="004A82"/>
                </a:solidFill>
                <a:latin typeface="Trebuchet MS" pitchFamily="34" charset="0"/>
              </a:rPr>
            </a:br>
            <a:r>
              <a:rPr lang="ru-RU" sz="2400" b="1" i="1" dirty="0">
                <a:solidFill>
                  <a:srgbClr val="004A82"/>
                </a:solidFill>
                <a:latin typeface="Trebuchet MS" pitchFamily="34" charset="0"/>
              </a:rPr>
              <a:t>учитель русского языка и литературы</a:t>
            </a:r>
            <a:br>
              <a:rPr lang="ru-RU" sz="2400" b="1" i="1" dirty="0">
                <a:solidFill>
                  <a:srgbClr val="004A82"/>
                </a:solidFill>
                <a:latin typeface="Trebuchet MS" pitchFamily="34" charset="0"/>
              </a:rPr>
            </a:br>
            <a:r>
              <a:rPr lang="ru-RU" sz="2400" b="1" i="1" dirty="0">
                <a:solidFill>
                  <a:srgbClr val="004A82"/>
                </a:solidFill>
                <a:latin typeface="Trebuchet MS" pitchFamily="34" charset="0"/>
              </a:rPr>
              <a:t> </a:t>
            </a:r>
            <a:r>
              <a:rPr lang="ru-RU" sz="2400" b="1" i="1" dirty="0" err="1" smtClean="0">
                <a:solidFill>
                  <a:srgbClr val="004A82"/>
                </a:solidFill>
                <a:latin typeface="Trebuchet MS" pitchFamily="34" charset="0"/>
              </a:rPr>
              <a:t>Сирунян</a:t>
            </a:r>
            <a:r>
              <a:rPr lang="ru-RU" sz="2400" b="1" i="1" dirty="0" smtClean="0">
                <a:solidFill>
                  <a:srgbClr val="004A82"/>
                </a:solidFill>
                <a:latin typeface="Trebuchet MS" pitchFamily="34" charset="0"/>
              </a:rPr>
              <a:t>  </a:t>
            </a:r>
            <a:r>
              <a:rPr lang="ru-RU" sz="2400" b="1" i="1" dirty="0" err="1" smtClean="0">
                <a:solidFill>
                  <a:srgbClr val="004A82"/>
                </a:solidFill>
                <a:latin typeface="Trebuchet MS" pitchFamily="34" charset="0"/>
              </a:rPr>
              <a:t>Зварт</a:t>
            </a:r>
            <a:r>
              <a:rPr lang="ru-RU" sz="2400" b="1" i="1" dirty="0" smtClean="0">
                <a:solidFill>
                  <a:srgbClr val="004A82"/>
                </a:solidFill>
                <a:latin typeface="Trebuchet MS" pitchFamily="34" charset="0"/>
              </a:rPr>
              <a:t>  </a:t>
            </a:r>
            <a:r>
              <a:rPr lang="ru-RU" sz="2400" b="1" i="1" dirty="0" err="1" smtClean="0">
                <a:solidFill>
                  <a:srgbClr val="004A82"/>
                </a:solidFill>
                <a:latin typeface="Trebuchet MS" pitchFamily="34" charset="0"/>
              </a:rPr>
              <a:t>Мкртычовна</a:t>
            </a:r>
            <a:r>
              <a:rPr lang="ru-RU" sz="2400" b="1" i="1" dirty="0">
                <a:solidFill>
                  <a:srgbClr val="004A82"/>
                </a:solidFill>
                <a:latin typeface="Trebuchet MS" pitchFamily="34" charset="0"/>
              </a:rPr>
              <a:t/>
            </a:r>
            <a:br>
              <a:rPr lang="ru-RU" sz="2400" b="1" i="1" dirty="0">
                <a:solidFill>
                  <a:srgbClr val="004A82"/>
                </a:solidFill>
                <a:latin typeface="Trebuchet MS" pitchFamily="34" charset="0"/>
              </a:rPr>
            </a:br>
            <a:endParaRPr lang="ru-RU" sz="2400" b="1" i="1" dirty="0">
              <a:solidFill>
                <a:srgbClr val="004A82"/>
              </a:solidFill>
              <a:latin typeface="Trebuchet MS" pitchFamily="34" charset="0"/>
            </a:endParaRPr>
          </a:p>
        </p:txBody>
      </p:sp>
      <p:sp>
        <p:nvSpPr>
          <p:cNvPr id="3076" name="Прямоугольник 3"/>
          <p:cNvSpPr>
            <a:spLocks noChangeArrowheads="1"/>
          </p:cNvSpPr>
          <p:nvPr/>
        </p:nvSpPr>
        <p:spPr bwMode="auto">
          <a:xfrm>
            <a:off x="1071538" y="571480"/>
            <a:ext cx="7858125" cy="46166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/>
            <a:r>
              <a:rPr lang="ru-RU" sz="2400" b="1" i="1" dirty="0" smtClean="0">
                <a:solidFill>
                  <a:srgbClr val="004A82"/>
                </a:solidFill>
                <a:latin typeface="Trebuchet MS" pitchFamily="34" charset="0"/>
              </a:rPr>
              <a:t>МОБУ СОШ №85 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i="1" dirty="0" smtClean="0"/>
              <a:t>Этапы работы с текстом. </a:t>
            </a:r>
            <a:endParaRPr lang="ru-RU" i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ru-RU" sz="3200" b="1" i="1" dirty="0" smtClean="0"/>
              <a:t>Определение темы текста</a:t>
            </a:r>
          </a:p>
          <a:p>
            <a:pPr lvl="0"/>
            <a:r>
              <a:rPr lang="ru-RU" sz="3200" b="1" i="1" dirty="0" smtClean="0"/>
              <a:t>Определение идеи текста</a:t>
            </a:r>
          </a:p>
          <a:p>
            <a:pPr lvl="0"/>
            <a:r>
              <a:rPr lang="ru-RU" sz="3200" b="1" i="1" dirty="0" smtClean="0"/>
              <a:t>Определение структуры текста</a:t>
            </a:r>
          </a:p>
          <a:p>
            <a:pPr lvl="0"/>
            <a:r>
              <a:rPr lang="ru-RU" sz="3200" b="1" i="1" dirty="0" smtClean="0"/>
              <a:t>Определение </a:t>
            </a:r>
            <a:r>
              <a:rPr lang="ru-RU" sz="3200" b="1" i="1" dirty="0" err="1" smtClean="0"/>
              <a:t>микротем</a:t>
            </a:r>
            <a:r>
              <a:rPr lang="ru-RU" sz="3200" b="1" i="1" dirty="0" smtClean="0"/>
              <a:t> текста как частей общей темы</a:t>
            </a:r>
          </a:p>
          <a:p>
            <a:pPr lvl="0"/>
            <a:r>
              <a:rPr lang="ru-RU" sz="3200" b="1" i="1" dirty="0" smtClean="0"/>
              <a:t>Моделирование сжатого изложения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 algn="ctr"/>
            <a:r>
              <a:rPr lang="ru-RU" b="1" i="1" dirty="0" smtClean="0"/>
              <a:t>Что такое </a:t>
            </a:r>
            <a:r>
              <a:rPr lang="ru-RU" b="1" i="1" dirty="0" err="1" smtClean="0"/>
              <a:t>микротема</a:t>
            </a:r>
            <a:r>
              <a:rPr lang="ru-RU" b="1" i="1" dirty="0" smtClean="0"/>
              <a:t>?</a:t>
            </a:r>
            <a:br>
              <a:rPr lang="ru-RU" b="1" i="1" dirty="0" smtClean="0"/>
            </a:br>
            <a:endParaRPr lang="ru-RU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686800" cy="4937760"/>
          </a:xfrm>
        </p:spPr>
        <p:txBody>
          <a:bodyPr/>
          <a:lstStyle/>
          <a:p>
            <a:r>
              <a:rPr lang="ru-RU" sz="3200" b="1" i="1" dirty="0" smtClean="0"/>
              <a:t>(</a:t>
            </a:r>
            <a:r>
              <a:rPr lang="ru-RU" sz="3200" b="1" i="1" dirty="0" err="1" smtClean="0"/>
              <a:t>Микротема</a:t>
            </a:r>
            <a:r>
              <a:rPr lang="ru-RU" sz="3200" b="1" i="1" dirty="0" smtClean="0"/>
              <a:t> – содержание нескольких самостоятельных предложений текста, связанных одной мыслью – абзац.)</a:t>
            </a:r>
          </a:p>
          <a:p>
            <a:r>
              <a:rPr lang="ru-RU" sz="3200" b="1" i="1" dirty="0" smtClean="0"/>
              <a:t>Основных приемов сжатия информации -3:</a:t>
            </a:r>
          </a:p>
          <a:p>
            <a:r>
              <a:rPr lang="ru-RU" sz="3200" b="1" i="1" u="sng" dirty="0" smtClean="0"/>
              <a:t> обобщение</a:t>
            </a:r>
            <a:r>
              <a:rPr lang="ru-RU" sz="3200" b="1" i="1" dirty="0" smtClean="0"/>
              <a:t> частной информации, </a:t>
            </a:r>
            <a:r>
              <a:rPr lang="ru-RU" sz="3200" b="1" i="1" u="sng" dirty="0" smtClean="0"/>
              <a:t>исключение</a:t>
            </a:r>
            <a:r>
              <a:rPr lang="ru-RU" sz="3200" b="1" i="1" dirty="0" smtClean="0"/>
              <a:t> второстепенной, </a:t>
            </a:r>
          </a:p>
          <a:p>
            <a:r>
              <a:rPr lang="ru-RU" sz="3200" b="1" i="1" dirty="0" smtClean="0"/>
              <a:t> </a:t>
            </a:r>
            <a:r>
              <a:rPr lang="ru-RU" sz="3200" b="1" i="1" u="sng" dirty="0" smtClean="0"/>
              <a:t>упрощение </a:t>
            </a:r>
            <a:r>
              <a:rPr lang="ru-RU" sz="3200" b="1" i="1" dirty="0" smtClean="0"/>
              <a:t>. </a:t>
            </a:r>
            <a:endParaRPr lang="ru-RU" sz="3200" b="1" i="1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Когда мне было лет десять, я прочитал книгу «Животные-герои». Я считаю её своим «будильником». Знаю, что для некоторых людей «будильником» чувства природы стал месяц в деревне, первое путешествие с рюкзаком…</a:t>
            </a:r>
          </a:p>
          <a:p>
            <a:r>
              <a:rPr lang="ru-RU" dirty="0" smtClean="0"/>
              <a:t>                 Нет нужды перечислять всё, что может разбудить в детстве интерес и особое отношение к жизни. Вырастая, человек умом постигает, как всё в живом мире взаимосвязано, как всё зависит от богатства земли, от здоровья живой природы. Эта школа должна обязательно быть.</a:t>
            </a:r>
          </a:p>
          <a:p>
            <a:r>
              <a:rPr lang="ru-RU" dirty="0" smtClean="0"/>
              <a:t>               И всё-таки в начале всего стоит Любовь. Она делает познание мира интересным. С нею человек обретает важную точку отсчёта всех ценностей жизни. Любовь к природе и есть любовь, приближающая человека к счастью.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0" y="0"/>
            <a:ext cx="7786710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1" i="1" u="sng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Итог урока.</a:t>
            </a:r>
            <a:endParaRPr kumimoji="0" lang="ru-RU" sz="28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  Закончите предложения:</a:t>
            </a:r>
            <a:endParaRPr kumimoji="0" lang="ru-RU" sz="28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 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928662" y="1571613"/>
            <a:ext cx="7715304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hangingPunct="0"/>
            <a:r>
              <a:rPr lang="ru-RU" sz="2800" b="1" i="1" dirty="0" smtClean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1. Сложносочиненные предложения – это предложения, в     которых ….</a:t>
            </a:r>
            <a:endParaRPr lang="ru-RU" sz="2800" b="1" i="1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lvl="0" eaLnBrk="0" hangingPunct="0"/>
            <a:r>
              <a:rPr lang="ru-RU" sz="2800" b="1" i="1" dirty="0" smtClean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2. Простые предложения соединяются в сложносочинённое с помощью…</a:t>
            </a:r>
            <a:endParaRPr lang="ru-RU" sz="2800" b="1" i="1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lvl="0" eaLnBrk="0" hangingPunct="0"/>
            <a:r>
              <a:rPr lang="ru-RU" sz="2800" b="1" i="1" dirty="0" smtClean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3. Если в ССП есть общий второстепенный  член, то запятая в предложении …</a:t>
            </a:r>
            <a:endParaRPr lang="ru-RU" sz="2800" b="1" i="1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lvl="0" eaLnBrk="0" hangingPunct="0"/>
            <a:r>
              <a:rPr lang="ru-RU" sz="2800" b="1" i="1" dirty="0" smtClean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4. Если отношение чередования явлений или возможности одного из двух или нескольких, то это предложение….</a:t>
            </a:r>
            <a:endParaRPr lang="ru-RU" sz="2800" b="1" i="1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85875" y="928670"/>
            <a:ext cx="7215188" cy="5429288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ru-RU" sz="2200" b="1" i="1" dirty="0" smtClean="0"/>
              <a:t>1. Г.А.Богданова .Уроки русского языка в 9 классе. </a:t>
            </a:r>
            <a:br>
              <a:rPr lang="ru-RU" sz="2200" b="1" i="1" dirty="0" smtClean="0"/>
            </a:br>
            <a:r>
              <a:rPr lang="ru-RU" sz="2200" b="1" i="1" dirty="0" smtClean="0"/>
              <a:t>Москва «Просвещение» 2015г.</a:t>
            </a:r>
            <a:br>
              <a:rPr lang="ru-RU" sz="2200" b="1" i="1" dirty="0" smtClean="0"/>
            </a:br>
            <a:r>
              <a:rPr lang="ru-RU" sz="2200" b="1" i="1" dirty="0" smtClean="0"/>
              <a:t>2. Н.В. Егорова. Поурочные разработки по русскому языку 9 класс. Москва  2015г.</a:t>
            </a:r>
            <a:br>
              <a:rPr lang="ru-RU" sz="2200" b="1" i="1" dirty="0" smtClean="0"/>
            </a:br>
            <a:r>
              <a:rPr lang="ru-RU" sz="2200" b="1" i="1" dirty="0" smtClean="0"/>
              <a:t>3. Русский язык 5-11 классы. Тесты для текущего и обобщающего контроля. Издательство «Учитель»</a:t>
            </a:r>
            <a:br>
              <a:rPr lang="ru-RU" sz="2200" b="1" i="1" dirty="0" smtClean="0"/>
            </a:br>
            <a:r>
              <a:rPr lang="ru-RU" sz="2200" b="1" i="1" dirty="0" smtClean="0"/>
              <a:t>4. ОГЭ-2017. </a:t>
            </a:r>
            <a:r>
              <a:rPr lang="ru-RU" sz="2200" b="1" i="1" smtClean="0"/>
              <a:t>ФИПИ.  </a:t>
            </a:r>
            <a:r>
              <a:rPr lang="ru-RU" sz="2200" b="1" i="1" dirty="0" smtClean="0"/>
              <a:t>Русский язык. 9 класс. Под ред.</a:t>
            </a:r>
            <a:br>
              <a:rPr lang="ru-RU" sz="2200" b="1" i="1" dirty="0" smtClean="0"/>
            </a:br>
            <a:r>
              <a:rPr lang="ru-RU" sz="2200" b="1" i="1" dirty="0" smtClean="0"/>
              <a:t> И.П. </a:t>
            </a:r>
            <a:r>
              <a:rPr lang="ru-RU" sz="2200" b="1" i="1" dirty="0" err="1" smtClean="0"/>
              <a:t>Цыбулько</a:t>
            </a:r>
            <a:r>
              <a:rPr lang="ru-RU" sz="2200" b="1" i="1" dirty="0" smtClean="0"/>
              <a:t>. Типовые экзаменационные  варианты .</a:t>
            </a: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/>
              <a:t> </a:t>
            </a:r>
            <a:br>
              <a:rPr lang="ru-RU" sz="22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 </a:t>
            </a:r>
            <a:br>
              <a:rPr lang="ru-RU" sz="2000" dirty="0" smtClean="0"/>
            </a:br>
            <a:endParaRPr lang="ru-RU" sz="20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14282" y="284619"/>
            <a:ext cx="8715436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200" b="1" i="1" dirty="0" smtClean="0">
                <a:solidFill>
                  <a:srgbClr val="464653"/>
                </a:solidFill>
                <a:latin typeface="Calibri"/>
                <a:ea typeface="+mj-ea"/>
                <a:cs typeface="+mj-cs"/>
              </a:rPr>
              <a:t>Литература </a:t>
            </a:r>
            <a:endParaRPr lang="ru-RU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179388" y="1557338"/>
            <a:ext cx="8713787" cy="51398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sz="2800" b="1" u="sng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odoni MT Black" pitchFamily="18" charset="0"/>
              </a:rPr>
              <a:t>Сложносочиненные предложения</a:t>
            </a: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odoni MT Black" pitchFamily="18" charset="0"/>
              </a:rPr>
              <a:t> </a:t>
            </a:r>
            <a:r>
              <a:rPr lang="ru-RU" sz="28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odoni MT Black" pitchFamily="18" charset="0"/>
              </a:rPr>
              <a:t>– это </a:t>
            </a: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odoni MT Black" pitchFamily="18" charset="0"/>
              </a:rPr>
              <a:t>такие предложения,  </a:t>
            </a:r>
            <a:r>
              <a:rPr lang="ru-RU" sz="28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odoni MT Black" pitchFamily="18" charset="0"/>
              </a:rPr>
              <a:t>в </a:t>
            </a: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odoni MT Black" pitchFamily="18" charset="0"/>
              </a:rPr>
              <a:t>которых простые предложения связываются сочинительными  </a:t>
            </a:r>
            <a:r>
              <a:rPr lang="ru-RU" sz="28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odoni MT Black" pitchFamily="18" charset="0"/>
              </a:rPr>
              <a:t>союзами </a:t>
            </a: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odoni MT Black" pitchFamily="18" charset="0"/>
              </a:rPr>
              <a:t>или </a:t>
            </a:r>
            <a:r>
              <a:rPr lang="ru-RU" sz="28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odoni MT Black" pitchFamily="18" charset="0"/>
              </a:rPr>
              <a:t>интонацией. </a:t>
            </a:r>
          </a:p>
          <a:p>
            <a:pPr>
              <a:defRPr/>
            </a:pPr>
            <a:endParaRPr lang="ru-RU" sz="2800" b="1" i="1" u="sng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FFFFFF"/>
                </a:outerShdw>
              </a:effectLst>
              <a:latin typeface="Bodoni MT Black" pitchFamily="18" charset="0"/>
            </a:endParaRPr>
          </a:p>
          <a:p>
            <a:pPr>
              <a:defRPr/>
            </a:pPr>
            <a:r>
              <a:rPr lang="ru-RU" sz="2800" b="1" i="1" u="sng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odoni MT Black" pitchFamily="18" charset="0"/>
              </a:rPr>
              <a:t>Небо</a:t>
            </a:r>
            <a:r>
              <a:rPr lang="ru-RU" sz="2800" b="1" i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odoni MT Black" pitchFamily="18" charset="0"/>
              </a:rPr>
              <a:t> над головой </a:t>
            </a:r>
            <a:r>
              <a:rPr lang="ru-RU" sz="2800" b="1" i="1" u="sng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odoni MT Black" pitchFamily="18" charset="0"/>
              </a:rPr>
              <a:t>было очень светлое</a:t>
            </a:r>
            <a:r>
              <a:rPr lang="ru-RU" sz="2800" b="1" i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odoni MT Black" pitchFamily="18" charset="0"/>
              </a:rPr>
              <a:t>, а к </a:t>
            </a:r>
            <a:r>
              <a:rPr lang="ru-RU" sz="2800" b="1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odoni MT Black" pitchFamily="18" charset="0"/>
              </a:rPr>
              <a:t>горизонту </a:t>
            </a:r>
            <a:r>
              <a:rPr lang="ru-RU" sz="2800" b="1" i="1" u="sng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odoni MT Black" pitchFamily="18" charset="0"/>
              </a:rPr>
              <a:t>оно</a:t>
            </a:r>
            <a:r>
              <a:rPr lang="ru-RU" sz="2800" b="1" i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odoni MT Black" pitchFamily="18" charset="0"/>
              </a:rPr>
              <a:t> </a:t>
            </a:r>
            <a:r>
              <a:rPr lang="ru-RU" sz="2800" b="1" i="1" u="sng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odoni MT Black" pitchFamily="18" charset="0"/>
              </a:rPr>
              <a:t>густело.</a:t>
            </a:r>
          </a:p>
          <a:p>
            <a:pPr>
              <a:defRPr/>
            </a:pPr>
            <a:r>
              <a:rPr lang="ru-RU" sz="2800" b="1" i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odoni MT Black" pitchFamily="18" charset="0"/>
              </a:rPr>
              <a:t> </a:t>
            </a:r>
            <a:r>
              <a:rPr lang="ru-RU" sz="2800" b="1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odoni MT Black" pitchFamily="18" charset="0"/>
              </a:rPr>
              <a:t>        </a:t>
            </a:r>
            <a:endParaRPr lang="ru-RU" sz="900" b="1" i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FFFFFF"/>
                </a:outerShdw>
              </a:effectLst>
              <a:latin typeface="Bodoni MT Black" pitchFamily="18" charset="0"/>
            </a:endParaRPr>
          </a:p>
          <a:p>
            <a:pPr>
              <a:defRPr/>
            </a:pPr>
            <a:r>
              <a:rPr lang="ru-RU" sz="2800" b="1" i="1" u="sng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odoni MT Black" pitchFamily="18" charset="0"/>
              </a:rPr>
              <a:t>Солнце</a:t>
            </a:r>
            <a:r>
              <a:rPr lang="ru-RU" sz="2800" b="1" i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odoni MT Black" pitchFamily="18" charset="0"/>
              </a:rPr>
              <a:t> </a:t>
            </a:r>
            <a:r>
              <a:rPr lang="ru-RU" sz="2800" b="1" i="1" u="sng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odoni MT Black" pitchFamily="18" charset="0"/>
              </a:rPr>
              <a:t>скрылось</a:t>
            </a:r>
            <a:r>
              <a:rPr lang="ru-RU" sz="2800" b="1" i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odoni MT Black" pitchFamily="18" charset="0"/>
              </a:rPr>
              <a:t> за облаками, и на пашню  </a:t>
            </a:r>
            <a:r>
              <a:rPr lang="ru-RU" sz="2800" b="1" i="1" u="sng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odoni MT Black" pitchFamily="18" charset="0"/>
              </a:rPr>
              <a:t>легла тень.</a:t>
            </a:r>
          </a:p>
          <a:p>
            <a:pPr>
              <a:defRPr/>
            </a:pPr>
            <a:endParaRPr lang="ru-RU" sz="2400" i="1" dirty="0">
              <a:effectLst>
                <a:outerShdw blurRad="38100" dist="38100" dir="2700000" algn="tl">
                  <a:srgbClr val="FFFFFF"/>
                </a:outerShdw>
              </a:effectLst>
              <a:latin typeface="Bodoni MT Black" pitchFamily="18" charset="0"/>
            </a:endParaRPr>
          </a:p>
          <a:p>
            <a:pPr>
              <a:defRPr/>
            </a:pPr>
            <a:endParaRPr lang="ru-RU" sz="2400" i="1" dirty="0">
              <a:effectLst>
                <a:outerShdw blurRad="38100" dist="38100" dir="2700000" algn="tl">
                  <a:srgbClr val="FFFFFF"/>
                </a:outerShdw>
              </a:effectLst>
              <a:latin typeface="Bodoni MT Black" pitchFamily="18" charset="0"/>
            </a:endParaRPr>
          </a:p>
        </p:txBody>
      </p:sp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0" y="404813"/>
            <a:ext cx="9144000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1"/>
          <a:lstStyle/>
          <a:p>
            <a:pPr>
              <a:defRPr/>
            </a:pPr>
            <a:endParaRPr lang="ru-RU" sz="4400" b="1" i="1">
              <a:solidFill>
                <a:schemeClr val="tx2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19464" name="WordArt 8"/>
          <p:cNvSpPr>
            <a:spLocks noChangeArrowheads="1" noChangeShapeType="1" noTextEdit="1"/>
          </p:cNvSpPr>
          <p:nvPr/>
        </p:nvSpPr>
        <p:spPr bwMode="auto">
          <a:xfrm>
            <a:off x="250825" y="333375"/>
            <a:ext cx="8642350" cy="9302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>
                <a:ln w="9525">
                  <a:noFill/>
                  <a:round/>
                  <a:headEnd/>
                  <a:tailEnd/>
                </a:ln>
                <a:solidFill>
                  <a:srgbClr val="228B8B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</a:rPr>
              <a:t>Сложносочиненные предложения</a:t>
            </a:r>
          </a:p>
        </p:txBody>
      </p:sp>
      <p:sp>
        <p:nvSpPr>
          <p:cNvPr id="9221" name="Line 9"/>
          <p:cNvSpPr>
            <a:spLocks noChangeShapeType="1"/>
          </p:cNvSpPr>
          <p:nvPr/>
        </p:nvSpPr>
        <p:spPr bwMode="auto">
          <a:xfrm>
            <a:off x="1619250" y="5516563"/>
            <a:ext cx="1295400" cy="0"/>
          </a:xfrm>
          <a:prstGeom prst="line">
            <a:avLst/>
          </a:prstGeom>
          <a:noFill/>
          <a:ln w="9525">
            <a:solidFill>
              <a:schemeClr val="tx2">
                <a:lumMod val="75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222" name="Line 12"/>
          <p:cNvSpPr>
            <a:spLocks noChangeShapeType="1"/>
          </p:cNvSpPr>
          <p:nvPr/>
        </p:nvSpPr>
        <p:spPr bwMode="auto">
          <a:xfrm>
            <a:off x="3203575" y="4221163"/>
            <a:ext cx="3168650" cy="0"/>
          </a:xfrm>
          <a:prstGeom prst="line">
            <a:avLst/>
          </a:prstGeom>
          <a:noFill/>
          <a:ln w="9525">
            <a:solidFill>
              <a:schemeClr val="tx2">
                <a:lumMod val="75000"/>
                <a:alpha val="89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224" name="Line 14"/>
          <p:cNvSpPr>
            <a:spLocks noChangeShapeType="1"/>
          </p:cNvSpPr>
          <p:nvPr/>
        </p:nvSpPr>
        <p:spPr bwMode="auto">
          <a:xfrm>
            <a:off x="7524750" y="5516563"/>
            <a:ext cx="863600" cy="0"/>
          </a:xfrm>
          <a:prstGeom prst="line">
            <a:avLst/>
          </a:prstGeom>
          <a:noFill/>
          <a:ln w="9525">
            <a:solidFill>
              <a:schemeClr val="tx2">
                <a:lumMod val="75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500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500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500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194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194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000" fill="hold"/>
                                        <p:tgtEl>
                                          <p:spTgt spid="194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000" fill="hold"/>
                                        <p:tgtEl>
                                          <p:spTgt spid="194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3000"/>
                                        <p:tgtEl>
                                          <p:spTgt spid="194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7" dur="2000"/>
                                        <p:tgtEl>
                                          <p:spTgt spid="194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2" dur="2000"/>
                                        <p:tgtEl>
                                          <p:spTgt spid="194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1" grpId="0"/>
      <p:bldP spid="1946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645" name="Group 165"/>
          <p:cNvGraphicFramePr>
            <a:graphicFrameLocks noGrp="1"/>
          </p:cNvGraphicFramePr>
          <p:nvPr>
            <p:ph sz="half" idx="1"/>
          </p:nvPr>
        </p:nvGraphicFramePr>
        <p:xfrm>
          <a:off x="3276600" y="2565400"/>
          <a:ext cx="2519363" cy="3290889"/>
        </p:xfrm>
        <a:graphic>
          <a:graphicData uri="http://schemas.openxmlformats.org/drawingml/2006/table">
            <a:tbl>
              <a:tblPr/>
              <a:tblGrid>
                <a:gridCol w="2519363"/>
              </a:tblGrid>
              <a:tr h="5699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Или,  либо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9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То…</a:t>
                      </a:r>
                      <a:r>
                        <a:rPr kumimoji="0" lang="ru-RU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то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41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Не  то… не то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398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То  ли…то ли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0624" name="Group 144"/>
          <p:cNvGraphicFramePr>
            <a:graphicFrameLocks noGrp="1"/>
          </p:cNvGraphicFramePr>
          <p:nvPr>
            <p:ph sz="quarter" idx="2"/>
          </p:nvPr>
        </p:nvGraphicFramePr>
        <p:xfrm>
          <a:off x="179388" y="2636838"/>
          <a:ext cx="2808287" cy="2529840"/>
        </p:xfrm>
        <a:graphic>
          <a:graphicData uri="http://schemas.openxmlformats.org/drawingml/2006/table">
            <a:tbl>
              <a:tblPr/>
              <a:tblGrid>
                <a:gridCol w="2808287"/>
              </a:tblGrid>
              <a:tr h="438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И, да (= и)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6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Ни…</a:t>
                      </a:r>
                      <a:r>
                        <a:rPr kumimoji="0" lang="ru-RU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ни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6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Не  только…но и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6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Также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8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Как…так и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0650" name="Group 170"/>
          <p:cNvGraphicFramePr>
            <a:graphicFrameLocks noGrp="1"/>
          </p:cNvGraphicFramePr>
          <p:nvPr>
            <p:ph sz="quarter" idx="3"/>
          </p:nvPr>
        </p:nvGraphicFramePr>
        <p:xfrm>
          <a:off x="6227763" y="2565400"/>
          <a:ext cx="2592387" cy="3212148"/>
        </p:xfrm>
        <a:graphic>
          <a:graphicData uri="http://schemas.openxmlformats.org/drawingml/2006/table">
            <a:tbl>
              <a:tblPr/>
              <a:tblGrid>
                <a:gridCol w="2592387"/>
              </a:tblGrid>
              <a:tr h="5826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А,  да (</a:t>
                      </a:r>
                      <a:r>
                        <a:rPr kumimoji="0" lang="ru-RU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=но</a:t>
                      </a: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),но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2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Однако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9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Зато,  же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83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Только (  = но)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0545" name="WordArt 65"/>
          <p:cNvSpPr>
            <a:spLocks noChangeArrowheads="1" noChangeShapeType="1" noTextEdit="1"/>
          </p:cNvSpPr>
          <p:nvPr/>
        </p:nvSpPr>
        <p:spPr bwMode="auto">
          <a:xfrm>
            <a:off x="395288" y="1773238"/>
            <a:ext cx="2449512" cy="4714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8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228B8B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соединительные</a:t>
            </a:r>
          </a:p>
        </p:txBody>
      </p:sp>
      <p:sp>
        <p:nvSpPr>
          <p:cNvPr id="20546" name="WordArt 66"/>
          <p:cNvSpPr>
            <a:spLocks noChangeArrowheads="1" noChangeShapeType="1" noTextEdit="1"/>
          </p:cNvSpPr>
          <p:nvPr/>
        </p:nvSpPr>
        <p:spPr bwMode="auto">
          <a:xfrm>
            <a:off x="3203575" y="1773238"/>
            <a:ext cx="2520950" cy="5429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8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228B8B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разделительные</a:t>
            </a:r>
          </a:p>
        </p:txBody>
      </p:sp>
      <p:sp>
        <p:nvSpPr>
          <p:cNvPr id="20547" name="WordArt 67"/>
          <p:cNvSpPr>
            <a:spLocks noChangeArrowheads="1" noChangeShapeType="1" noTextEdit="1"/>
          </p:cNvSpPr>
          <p:nvPr/>
        </p:nvSpPr>
        <p:spPr bwMode="auto">
          <a:xfrm>
            <a:off x="6300788" y="1773238"/>
            <a:ext cx="2520950" cy="5429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8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228B8B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противительные</a:t>
            </a:r>
          </a:p>
        </p:txBody>
      </p:sp>
      <p:sp>
        <p:nvSpPr>
          <p:cNvPr id="20548" name="WordArt 68"/>
          <p:cNvSpPr>
            <a:spLocks noChangeArrowheads="1" noChangeShapeType="1" noTextEdit="1"/>
          </p:cNvSpPr>
          <p:nvPr/>
        </p:nvSpPr>
        <p:spPr bwMode="auto">
          <a:xfrm>
            <a:off x="611188" y="333375"/>
            <a:ext cx="7993062" cy="787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solidFill>
                  <a:srgbClr val="228B8B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</a:rPr>
              <a:t>Сочинительные союзы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45" grpId="0" animBg="1"/>
      <p:bldP spid="20546" grpId="0" animBg="1"/>
      <p:bldP spid="20547" grpId="0" animBg="1"/>
      <p:bldP spid="2054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971550" y="188913"/>
            <a:ext cx="7543800" cy="1431925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algn="ctr" eaLnBrk="1" hangingPunct="1">
              <a:defRPr/>
            </a:pPr>
            <a:r>
              <a:rPr lang="ru-RU" sz="3200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Сложносочиненные предложения с соединительными союзами</a:t>
            </a:r>
          </a:p>
        </p:txBody>
      </p:sp>
      <p:sp>
        <p:nvSpPr>
          <p:cNvPr id="14341" name="Rectangle 5"/>
          <p:cNvSpPr>
            <a:spLocks noGrp="1" noChangeArrowheads="1"/>
          </p:cNvSpPr>
          <p:nvPr>
            <p:ph sz="half" idx="1"/>
          </p:nvPr>
        </p:nvSpPr>
        <p:spPr>
          <a:xfrm>
            <a:off x="4356100" y="1557338"/>
            <a:ext cx="4608513" cy="302577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ru-RU" sz="2400" b="1" i="1" dirty="0" smtClean="0"/>
              <a:t> </a:t>
            </a:r>
            <a:r>
              <a:rPr lang="ru-RU" sz="2800" b="1" i="1" dirty="0" smtClean="0">
                <a:solidFill>
                  <a:srgbClr val="7030A0"/>
                </a:solidFill>
              </a:rPr>
              <a:t>В этих сложносочиненных предложениях выражается: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800" b="1" i="1" dirty="0" smtClean="0">
                <a:solidFill>
                  <a:srgbClr val="7030A0"/>
                </a:solidFill>
              </a:rPr>
              <a:t>А) одновременность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800" b="1" i="1" dirty="0" smtClean="0">
                <a:solidFill>
                  <a:srgbClr val="7030A0"/>
                </a:solidFill>
              </a:rPr>
              <a:t>Б)последовательность</a:t>
            </a:r>
          </a:p>
          <a:p>
            <a:pPr eaLnBrk="1" hangingPunct="1">
              <a:defRPr/>
            </a:pPr>
            <a:endParaRPr lang="ru-RU" sz="2800" b="1" i="1" dirty="0" smtClean="0"/>
          </a:p>
          <a:p>
            <a:pPr eaLnBrk="1" hangingPunct="1">
              <a:defRPr/>
            </a:pPr>
            <a:endParaRPr lang="ru-RU" sz="2800" i="1" dirty="0" smtClean="0"/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1258888" y="1628775"/>
            <a:ext cx="3097212" cy="1611313"/>
          </a:xfrm>
        </p:spPr>
        <p:txBody>
          <a:bodyPr>
            <a:normAutofit fontScale="25000" lnSpcReduction="20000"/>
          </a:bodyPr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9800" b="1" i="1" dirty="0" smtClean="0">
                <a:solidFill>
                  <a:srgbClr val="7030A0"/>
                </a:solidFill>
              </a:rPr>
              <a:t>Соединительные союзы: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9800" b="1" i="1" dirty="0" smtClean="0">
                <a:solidFill>
                  <a:srgbClr val="7030A0"/>
                </a:solidFill>
              </a:rPr>
              <a:t>и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9800" b="1" i="1" dirty="0" smtClean="0">
                <a:solidFill>
                  <a:srgbClr val="7030A0"/>
                </a:solidFill>
              </a:rPr>
              <a:t>да (</a:t>
            </a:r>
            <a:r>
              <a:rPr lang="ru-RU" sz="9800" b="1" i="1" dirty="0" err="1" smtClean="0">
                <a:solidFill>
                  <a:srgbClr val="7030A0"/>
                </a:solidFill>
              </a:rPr>
              <a:t>=и</a:t>
            </a:r>
            <a:r>
              <a:rPr lang="ru-RU" sz="9800" b="1" i="1" dirty="0" smtClean="0">
                <a:solidFill>
                  <a:srgbClr val="7030A0"/>
                </a:solidFill>
              </a:rPr>
              <a:t>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9800" b="1" i="1" dirty="0" smtClean="0">
                <a:solidFill>
                  <a:srgbClr val="7030A0"/>
                </a:solidFill>
              </a:rPr>
              <a:t>ни…</a:t>
            </a:r>
            <a:r>
              <a:rPr lang="ru-RU" sz="9800" b="1" i="1" dirty="0" err="1" smtClean="0">
                <a:solidFill>
                  <a:srgbClr val="7030A0"/>
                </a:solidFill>
              </a:rPr>
              <a:t>ни</a:t>
            </a:r>
            <a:endParaRPr lang="ru-RU" sz="9800" b="1" i="1" dirty="0" smtClean="0">
              <a:solidFill>
                <a:srgbClr val="7030A0"/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9800" b="1" i="1" dirty="0" smtClean="0">
                <a:solidFill>
                  <a:srgbClr val="7030A0"/>
                </a:solidFill>
              </a:rPr>
              <a:t>тоже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9800" b="1" i="1" dirty="0" smtClean="0">
                <a:solidFill>
                  <a:srgbClr val="7030A0"/>
                </a:solidFill>
              </a:rPr>
              <a:t>также</a:t>
            </a:r>
          </a:p>
          <a:p>
            <a:pPr eaLnBrk="1" hangingPunct="1">
              <a:lnSpc>
                <a:spcPct val="80000"/>
              </a:lnSpc>
              <a:defRPr/>
            </a:pPr>
            <a:endParaRPr lang="ru-RU" sz="2400" i="1" dirty="0" smtClean="0">
              <a:solidFill>
                <a:srgbClr val="7030A0"/>
              </a:solidFill>
            </a:endParaRPr>
          </a:p>
        </p:txBody>
      </p:sp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971550" y="4437063"/>
            <a:ext cx="7561263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 i="1">
                <a:solidFill>
                  <a:srgbClr val="7030A0"/>
                </a:solidFill>
                <a:latin typeface="Arial" charset="0"/>
              </a:rPr>
              <a:t>Например:</a:t>
            </a:r>
          </a:p>
          <a:p>
            <a:r>
              <a:rPr lang="ru-RU" sz="2400" b="1" i="1">
                <a:solidFill>
                  <a:srgbClr val="7030A0"/>
                </a:solidFill>
                <a:latin typeface="Arial" charset="0"/>
              </a:rPr>
              <a:t>В углу за печкой трещал сверчок, да издали доносился своеобразный весенний голос домового сычика. (да(=и))</a:t>
            </a:r>
          </a:p>
          <a:p>
            <a:r>
              <a:rPr lang="ru-RU" sz="2400" b="1" i="1">
                <a:solidFill>
                  <a:srgbClr val="7030A0"/>
                </a:solidFill>
                <a:latin typeface="Arial" charset="0"/>
              </a:rPr>
              <a:t>Ни солнца мне не виден свет, ни для корней моих простору нет. (ни…ни)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43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43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43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43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43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43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143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143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143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143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143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143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143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143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143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1434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1434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1434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143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143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143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143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143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2000"/>
                                        <p:tgtEl>
                                          <p:spTgt spid="143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2000" fill="hold"/>
                                        <p:tgtEl>
                                          <p:spTgt spid="143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2000" fill="hold"/>
                                        <p:tgtEl>
                                          <p:spTgt spid="143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2000"/>
                                        <p:tgtEl>
                                          <p:spTgt spid="143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87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2733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99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996" tmFilter="0, 0; 0.125,0.2665; 0.25,0.4; 0.375,0.465; 0.5,0.5;  0.625,0.535; 0.75,0.6; 0.875,0.7335; 1,1">
                                          <p:stCondLst>
                                            <p:cond delay="996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498" tmFilter="0, 0; 0.125,0.2665; 0.25,0.4; 0.375,0.465; 0.5,0.5;  0.625,0.535; 0.75,0.6; 0.875,0.7335; 1,1">
                                          <p:stCondLst>
                                            <p:cond delay="1986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246" tmFilter="0, 0; 0.125,0.2665; 0.25,0.4; 0.375,0.465; 0.5,0.5;  0.625,0.535; 0.75,0.6; 0.875,0.7335; 1,1">
                                          <p:stCondLst>
                                            <p:cond delay="2484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2" dur="39">
                                          <p:stCondLst>
                                            <p:cond delay="975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3" dur="249" decel="50000">
                                          <p:stCondLst>
                                            <p:cond delay="1014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4" dur="39">
                                          <p:stCondLst>
                                            <p:cond delay="1968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5" dur="249" decel="50000">
                                          <p:stCondLst>
                                            <p:cond delay="2007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6" dur="39">
                                          <p:stCondLst>
                                            <p:cond delay="2463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7" dur="249" decel="50000">
                                          <p:stCondLst>
                                            <p:cond delay="2502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8" dur="39">
                                          <p:stCondLst>
                                            <p:cond delay="2712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9" dur="249" decel="50000">
                                          <p:stCondLst>
                                            <p:cond delay="2751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 animBg="1"/>
      <p:bldP spid="14341" grpId="0" build="p"/>
      <p:bldP spid="14340" grpId="0" build="p"/>
      <p:bldP spid="1434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Rectangle 4"/>
          <p:cNvSpPr>
            <a:spLocks noGrp="1" noChangeArrowheads="1"/>
          </p:cNvSpPr>
          <p:nvPr>
            <p:ph type="title"/>
          </p:nvPr>
        </p:nvSpPr>
        <p:spPr/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ru-RU" sz="3200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Сложносочиненные предложения с разделительными союзами</a:t>
            </a:r>
          </a:p>
        </p:txBody>
      </p:sp>
      <p:sp>
        <p:nvSpPr>
          <p:cNvPr id="18437" name="Rectangle 5"/>
          <p:cNvSpPr>
            <a:spLocks noGrp="1" noChangeArrowheads="1"/>
          </p:cNvSpPr>
          <p:nvPr>
            <p:ph sz="quarter" idx="1"/>
          </p:nvPr>
        </p:nvSpPr>
        <p:spPr>
          <a:xfrm>
            <a:off x="971550" y="1557338"/>
            <a:ext cx="3638550" cy="3038475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400" b="1" i="1" dirty="0" smtClean="0">
                <a:solidFill>
                  <a:srgbClr val="7030A0"/>
                </a:solidFill>
                <a:effectLst/>
              </a:rPr>
              <a:t>Разделительные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400" b="1" i="1" dirty="0" smtClean="0">
                <a:solidFill>
                  <a:srgbClr val="7030A0"/>
                </a:solidFill>
                <a:effectLst/>
              </a:rPr>
              <a:t>союзы: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800" b="1" i="1" dirty="0" smtClean="0">
                <a:solidFill>
                  <a:srgbClr val="7030A0"/>
                </a:solidFill>
                <a:effectLst/>
              </a:rPr>
              <a:t>то…</a:t>
            </a:r>
            <a:r>
              <a:rPr lang="ru-RU" sz="2800" b="1" i="1" dirty="0" err="1" smtClean="0">
                <a:solidFill>
                  <a:srgbClr val="7030A0"/>
                </a:solidFill>
                <a:effectLst/>
              </a:rPr>
              <a:t>то</a:t>
            </a:r>
            <a:endParaRPr lang="ru-RU" sz="2800" b="1" i="1" dirty="0" smtClean="0">
              <a:solidFill>
                <a:srgbClr val="7030A0"/>
              </a:solidFill>
              <a:effectLst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800" b="1" i="1" dirty="0" smtClean="0">
                <a:solidFill>
                  <a:srgbClr val="7030A0"/>
                </a:solidFill>
                <a:effectLst/>
              </a:rPr>
              <a:t>или (иль)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800" b="1" i="1" dirty="0" smtClean="0">
                <a:solidFill>
                  <a:srgbClr val="7030A0"/>
                </a:solidFill>
                <a:effectLst/>
              </a:rPr>
              <a:t>либо…</a:t>
            </a:r>
            <a:r>
              <a:rPr lang="ru-RU" sz="2800" b="1" i="1" dirty="0" err="1" smtClean="0">
                <a:solidFill>
                  <a:srgbClr val="7030A0"/>
                </a:solidFill>
                <a:effectLst/>
              </a:rPr>
              <a:t>либо</a:t>
            </a:r>
            <a:endParaRPr lang="ru-RU" sz="2800" b="1" i="1" dirty="0" smtClean="0">
              <a:solidFill>
                <a:srgbClr val="7030A0"/>
              </a:solidFill>
              <a:effectLst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800" b="1" i="1" dirty="0" smtClean="0">
                <a:solidFill>
                  <a:srgbClr val="7030A0"/>
                </a:solidFill>
                <a:effectLst/>
              </a:rPr>
              <a:t>не то…не то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800" b="1" i="1" dirty="0" smtClean="0">
                <a:solidFill>
                  <a:srgbClr val="7030A0"/>
                </a:solidFill>
                <a:effectLst/>
              </a:rPr>
              <a:t>то ли…то ли</a:t>
            </a:r>
          </a:p>
          <a:p>
            <a:pPr eaLnBrk="1" hangingPunct="1">
              <a:lnSpc>
                <a:spcPct val="90000"/>
              </a:lnSpc>
            </a:pPr>
            <a:endParaRPr lang="ru-RU" sz="2800" i="1" dirty="0" smtClean="0">
              <a:solidFill>
                <a:srgbClr val="7030A0"/>
              </a:solidFill>
              <a:effectLst/>
            </a:endParaRPr>
          </a:p>
        </p:txBody>
      </p:sp>
      <p:sp>
        <p:nvSpPr>
          <p:cNvPr id="18438" name="Rectangle 6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818063" y="1557338"/>
            <a:ext cx="4325937" cy="2735262"/>
          </a:xfrm>
          <a:noFill/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z="2400" b="1" i="1" dirty="0" smtClean="0">
                <a:solidFill>
                  <a:srgbClr val="7030A0"/>
                </a:solidFill>
                <a:effectLst/>
              </a:rPr>
              <a:t>    В этих сложносочиненных предложениях выражаются отношения: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2800" b="1" i="1" dirty="0" smtClean="0">
                <a:solidFill>
                  <a:srgbClr val="7030A0"/>
                </a:solidFill>
                <a:effectLst/>
              </a:rPr>
              <a:t>А) чередование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2800" b="1" i="1" dirty="0" smtClean="0">
                <a:solidFill>
                  <a:srgbClr val="7030A0"/>
                </a:solidFill>
                <a:effectLst/>
              </a:rPr>
              <a:t>Б)взаимоисключения</a:t>
            </a:r>
          </a:p>
        </p:txBody>
      </p:sp>
      <p:sp>
        <p:nvSpPr>
          <p:cNvPr id="18440" name="Rectangle 8"/>
          <p:cNvSpPr>
            <a:spLocks noChangeArrowheads="1"/>
          </p:cNvSpPr>
          <p:nvPr/>
        </p:nvSpPr>
        <p:spPr bwMode="auto">
          <a:xfrm>
            <a:off x="755650" y="4652963"/>
            <a:ext cx="7993063" cy="1938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 i="1">
                <a:solidFill>
                  <a:srgbClr val="7030A0"/>
                </a:solidFill>
                <a:latin typeface="Arial" charset="0"/>
              </a:rPr>
              <a:t>Например:</a:t>
            </a:r>
          </a:p>
          <a:p>
            <a:pPr algn="ctr"/>
            <a:r>
              <a:rPr lang="ru-RU" sz="2400" b="1" i="1">
                <a:solidFill>
                  <a:srgbClr val="7030A0"/>
                </a:solidFill>
                <a:latin typeface="Arial" charset="0"/>
              </a:rPr>
              <a:t>То падал как будто туман, то вдруг </a:t>
            </a:r>
          </a:p>
          <a:p>
            <a:pPr algn="ctr"/>
            <a:r>
              <a:rPr lang="ru-RU" sz="2400" b="1" i="1">
                <a:solidFill>
                  <a:srgbClr val="7030A0"/>
                </a:solidFill>
                <a:latin typeface="Arial" charset="0"/>
              </a:rPr>
              <a:t>припускал косой дождь. (то… то)</a:t>
            </a:r>
          </a:p>
          <a:p>
            <a:r>
              <a:rPr lang="ru-RU" sz="2400" b="1" i="1">
                <a:solidFill>
                  <a:srgbClr val="7030A0"/>
                </a:solidFill>
                <a:latin typeface="Arial" charset="0"/>
              </a:rPr>
              <a:t>     Либо я все устрою по – прежнему, либо я его на дуэль    вызову. (либо… либо)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84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84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84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84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84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84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84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84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84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84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84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84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84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84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84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84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84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84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84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84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843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843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843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843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843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843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843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1843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2000" fill="hold"/>
                                        <p:tgtEl>
                                          <p:spTgt spid="184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2000" fill="hold"/>
                                        <p:tgtEl>
                                          <p:spTgt spid="184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000" fill="hold"/>
                                        <p:tgtEl>
                                          <p:spTgt spid="184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2000"/>
                                        <p:tgtEl>
                                          <p:spTgt spid="184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2000" fill="hold"/>
                                        <p:tgtEl>
                                          <p:spTgt spid="184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2000" fill="hold"/>
                                        <p:tgtEl>
                                          <p:spTgt spid="184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2000" fill="hold"/>
                                        <p:tgtEl>
                                          <p:spTgt spid="184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2000"/>
                                        <p:tgtEl>
                                          <p:spTgt spid="184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2000" fill="hold"/>
                                        <p:tgtEl>
                                          <p:spTgt spid="184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2000" fill="hold"/>
                                        <p:tgtEl>
                                          <p:spTgt spid="184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2000" fill="hold"/>
                                        <p:tgtEl>
                                          <p:spTgt spid="184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2000"/>
                                        <p:tgtEl>
                                          <p:spTgt spid="184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2000"/>
                                        <p:tgtEl>
                                          <p:spTgt spid="184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2000" fill="hold"/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2000" fill="hold"/>
                                        <p:tgtEl>
                                          <p:spTgt spid="184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2000" fill="hold"/>
                                        <p:tgtEl>
                                          <p:spTgt spid="184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6" grpId="0" animBg="1"/>
      <p:bldP spid="18437" grpId="0" build="p"/>
      <p:bldP spid="18438" grpId="0" build="p"/>
      <p:bldP spid="1844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28625" y="0"/>
            <a:ext cx="8715375" cy="1431925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algn="ctr" eaLnBrk="1" hangingPunct="1">
              <a:defRPr/>
            </a:pPr>
            <a:r>
              <a:rPr lang="ru-RU" sz="36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Сложносочиненные предложения с противительными союзами</a:t>
            </a:r>
          </a:p>
        </p:txBody>
      </p:sp>
      <p:sp>
        <p:nvSpPr>
          <p:cNvPr id="19462" name="Rectangle 6"/>
          <p:cNvSpPr>
            <a:spLocks noChangeArrowheads="1"/>
          </p:cNvSpPr>
          <p:nvPr/>
        </p:nvSpPr>
        <p:spPr bwMode="auto">
          <a:xfrm>
            <a:off x="900113" y="1628775"/>
            <a:ext cx="3529012" cy="301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 i="1">
                <a:solidFill>
                  <a:srgbClr val="7030A0"/>
                </a:solidFill>
              </a:rPr>
              <a:t>Противительные союзы:      </a:t>
            </a:r>
            <a:r>
              <a:rPr lang="ru-RU" sz="2800" b="1" i="1">
                <a:solidFill>
                  <a:srgbClr val="7030A0"/>
                </a:solidFill>
              </a:rPr>
              <a:t>а</a:t>
            </a:r>
          </a:p>
          <a:p>
            <a:r>
              <a:rPr lang="ru-RU" sz="2800" b="1" i="1">
                <a:solidFill>
                  <a:srgbClr val="7030A0"/>
                </a:solidFill>
              </a:rPr>
              <a:t>не только… но и </a:t>
            </a:r>
          </a:p>
          <a:p>
            <a:r>
              <a:rPr lang="ru-RU" sz="2800" b="1" i="1">
                <a:solidFill>
                  <a:srgbClr val="7030A0"/>
                </a:solidFill>
              </a:rPr>
              <a:t>но</a:t>
            </a:r>
          </a:p>
          <a:p>
            <a:r>
              <a:rPr lang="ru-RU" sz="2800" b="1" i="1">
                <a:solidFill>
                  <a:srgbClr val="7030A0"/>
                </a:solidFill>
              </a:rPr>
              <a:t>да (=но)</a:t>
            </a:r>
          </a:p>
          <a:p>
            <a:r>
              <a:rPr lang="ru-RU" sz="2800" b="1" i="1">
                <a:solidFill>
                  <a:srgbClr val="7030A0"/>
                </a:solidFill>
              </a:rPr>
              <a:t>однако</a:t>
            </a:r>
          </a:p>
          <a:p>
            <a:r>
              <a:rPr lang="ru-RU" sz="2800" b="1" i="1">
                <a:solidFill>
                  <a:srgbClr val="7030A0"/>
                </a:solidFill>
              </a:rPr>
              <a:t>зато</a:t>
            </a:r>
          </a:p>
        </p:txBody>
      </p:sp>
      <p:sp>
        <p:nvSpPr>
          <p:cNvPr id="19463" name="Rectangle 7"/>
          <p:cNvSpPr>
            <a:spLocks noChangeArrowheads="1"/>
          </p:cNvSpPr>
          <p:nvPr/>
        </p:nvSpPr>
        <p:spPr bwMode="auto">
          <a:xfrm>
            <a:off x="4500563" y="1628775"/>
            <a:ext cx="4392612" cy="2957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 i="1" dirty="0">
                <a:solidFill>
                  <a:srgbClr val="7030A0"/>
                </a:solidFill>
              </a:rPr>
              <a:t>В сложносочиненных предложениях </a:t>
            </a:r>
          </a:p>
          <a:p>
            <a:r>
              <a:rPr lang="ru-RU" sz="2800" b="1" i="1" dirty="0">
                <a:solidFill>
                  <a:srgbClr val="7030A0"/>
                </a:solidFill>
              </a:rPr>
              <a:t>одно явление сопоставляет с другим или противопоставляется другому</a:t>
            </a:r>
          </a:p>
        </p:txBody>
      </p:sp>
      <p:sp>
        <p:nvSpPr>
          <p:cNvPr id="19464" name="Rectangle 8"/>
          <p:cNvSpPr>
            <a:spLocks noChangeArrowheads="1"/>
          </p:cNvSpPr>
          <p:nvPr/>
        </p:nvSpPr>
        <p:spPr bwMode="auto">
          <a:xfrm>
            <a:off x="827088" y="4508500"/>
            <a:ext cx="8066087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solidFill>
                  <a:srgbClr val="7030A0"/>
                </a:solidFill>
                <a:latin typeface="Arial" charset="0"/>
              </a:rPr>
              <a:t>Например:</a:t>
            </a:r>
          </a:p>
          <a:p>
            <a:r>
              <a:rPr lang="ru-RU" sz="2400" b="1">
                <a:solidFill>
                  <a:srgbClr val="7030A0"/>
                </a:solidFill>
                <a:latin typeface="Arial" charset="0"/>
              </a:rPr>
              <a:t>Не только дети любят компьютерные игры, но и взрослые часто увлекаются ими. (не только…но и)</a:t>
            </a:r>
          </a:p>
          <a:p>
            <a:endParaRPr lang="ru-RU" sz="2400" b="1">
              <a:solidFill>
                <a:srgbClr val="7030A0"/>
              </a:solidFill>
              <a:latin typeface="Arial" charset="0"/>
            </a:endParaRPr>
          </a:p>
          <a:p>
            <a:r>
              <a:rPr lang="ru-RU" sz="2400" b="1">
                <a:solidFill>
                  <a:srgbClr val="7030A0"/>
                </a:solidFill>
                <a:latin typeface="Arial" charset="0"/>
              </a:rPr>
              <a:t>Песня над домом смолкла, зато над прудом соловей заводил свою. (зато)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155" decel="1000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1155" decel="100000"/>
                                        <p:tgtEl>
                                          <p:spTgt spid="1945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845" accel="100000" fill="hold">
                                          <p:stCondLst>
                                            <p:cond delay="1155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1155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845" accel="100000" fill="hold">
                                          <p:stCondLst>
                                            <p:cond delay="1155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1155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845" accel="100000" fill="hold">
                                          <p:stCondLst>
                                            <p:cond delay="1155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94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500" accel="500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000" fill="hold"/>
                                        <p:tgtEl>
                                          <p:spTgt spid="194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500" accel="500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3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3000"/>
                                        <p:tgtEl>
                                          <p:spTgt spid="19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 animBg="1"/>
      <p:bldP spid="19462" grpId="0"/>
      <p:bldP spid="19463" grpId="0"/>
      <p:bldP spid="1946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8" name="WordArt 4"/>
          <p:cNvSpPr>
            <a:spLocks noChangeArrowheads="1" noChangeShapeType="1" noTextEdit="1"/>
          </p:cNvSpPr>
          <p:nvPr/>
        </p:nvSpPr>
        <p:spPr bwMode="auto">
          <a:xfrm>
            <a:off x="539750" y="1196975"/>
            <a:ext cx="8135938" cy="39592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sz="3600" kern="10" dirty="0">
              <a:ln w="9525">
                <a:solidFill>
                  <a:srgbClr val="003300"/>
                </a:solidFill>
                <a:round/>
                <a:headEnd/>
                <a:tailEnd/>
              </a:ln>
              <a:solidFill>
                <a:srgbClr val="0070C0"/>
              </a:solidFill>
              <a:effectLst>
                <a:outerShdw dist="35921" dir="2700000" algn="ctr" rotWithShape="0">
                  <a:srgbClr val="C0C0C0">
                    <a:alpha val="79999"/>
                  </a:srgbClr>
                </a:outerShdw>
              </a:effectLst>
              <a:latin typeface="Impact"/>
            </a:endParaRPr>
          </a:p>
        </p:txBody>
      </p:sp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0" y="0"/>
            <a:ext cx="23115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)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>
          <a:xfrm>
            <a:off x="1066800" y="642919"/>
            <a:ext cx="7086600" cy="6215082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ru-RU" sz="3600" b="1" i="1" dirty="0" smtClean="0"/>
              <a:t>Осенние  воспоминания</a:t>
            </a:r>
            <a:endParaRPr lang="ru-RU" sz="3600" b="1" i="1" dirty="0"/>
          </a:p>
        </p:txBody>
      </p:sp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>
          <a:xfrm>
            <a:off x="1066800" y="1285860"/>
            <a:ext cx="6400800" cy="5572140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ru-RU" dirty="0" smtClean="0"/>
              <a:t>     </a:t>
            </a:r>
            <a:r>
              <a:rPr lang="ru-RU" sz="1900" b="1" i="1" dirty="0" smtClean="0"/>
              <a:t> 1.Вспоминается мне ранняя погожая осень.</a:t>
            </a:r>
          </a:p>
          <a:p>
            <a:pPr algn="l"/>
            <a:r>
              <a:rPr lang="ru-RU" sz="1900" b="1" i="1" dirty="0" smtClean="0"/>
              <a:t>      2.Воздух так чист, точно его совсем нет.</a:t>
            </a:r>
          </a:p>
          <a:p>
            <a:pPr algn="l"/>
            <a:r>
              <a:rPr lang="ru-RU" sz="1900" b="1" i="1" dirty="0" smtClean="0"/>
              <a:t>      3.В поредевшем саду далеко видна дорога к большому шалашу, усыпанная соломой.</a:t>
            </a:r>
          </a:p>
          <a:p>
            <a:pPr algn="l"/>
            <a:r>
              <a:rPr lang="ru-RU" sz="1900" b="1" i="1" dirty="0" smtClean="0"/>
              <a:t>      4.Около шалаша вечером греется самовар, и по саду расстилается длинной полосой голубоватый дым.</a:t>
            </a:r>
          </a:p>
          <a:p>
            <a:pPr algn="l"/>
            <a:r>
              <a:rPr lang="ru-RU" sz="1900" b="1" i="1" dirty="0" smtClean="0"/>
              <a:t>     5.Темнеет.</a:t>
            </a:r>
          </a:p>
          <a:p>
            <a:pPr algn="l"/>
            <a:r>
              <a:rPr lang="ru-RU" sz="1900" b="1" i="1" dirty="0" smtClean="0"/>
              <a:t>     6. В саду горит костёр и крепко тянет душистым </a:t>
            </a:r>
            <a:endParaRPr lang="en-US" sz="1900" b="1" i="1" dirty="0" smtClean="0"/>
          </a:p>
          <a:p>
            <a:pPr algn="l"/>
            <a:r>
              <a:rPr lang="ru-RU" sz="1900" b="1" i="1" dirty="0" smtClean="0"/>
              <a:t>дымом вишнёвых сучьев.</a:t>
            </a:r>
            <a:endParaRPr lang="en-US" sz="1900" b="1" i="1" dirty="0" smtClean="0"/>
          </a:p>
          <a:p>
            <a:pPr algn="l"/>
            <a:r>
              <a:rPr lang="ru-RU" sz="1900" b="1" i="1" dirty="0" smtClean="0"/>
              <a:t>     7.Пылает багровое пламя, окружённое мраком, и чьи-то чёрные силуэты двигаются вокруг костра.</a:t>
            </a:r>
          </a:p>
          <a:p>
            <a:pPr algn="l"/>
            <a:r>
              <a:rPr lang="ru-RU" sz="1900" b="1" i="1" dirty="0" smtClean="0"/>
              <a:t>     8.  На  поляне  немного  светлее, и  над  головой  белеет  Млечный  Путь.  </a:t>
            </a:r>
          </a:p>
          <a:p>
            <a:pPr algn="l"/>
            <a:r>
              <a:rPr lang="ru-RU" sz="1900" b="1" i="1" dirty="0" smtClean="0"/>
              <a:t>      9. Долго  глядишь  в  темно – синюю  глубину  неба, переполненную  созвездиями.</a:t>
            </a:r>
          </a:p>
          <a:p>
            <a:pPr algn="l"/>
            <a:r>
              <a:rPr lang="ru-RU" sz="1900" b="1" i="1" dirty="0" smtClean="0"/>
              <a:t>      10. Потом  встрепенёшься  и, пряча  руки  в  рукава, быстро  побежишь  по  аллее  к  дому.</a:t>
            </a:r>
          </a:p>
          <a:p>
            <a:pPr algn="l"/>
            <a:r>
              <a:rPr lang="ru-RU" sz="1900" b="1" i="1" dirty="0" smtClean="0"/>
              <a:t> (По  И. Бунину </a:t>
            </a:r>
          </a:p>
          <a:p>
            <a:pPr algn="l"/>
            <a:endParaRPr lang="ru-RU" sz="19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000100" y="-301515"/>
            <a:ext cx="81439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hangingPunct="0"/>
            <a:endParaRPr lang="ru-RU" sz="2800" b="1" i="1" kern="0" dirty="0" smtClean="0">
              <a:solidFill>
                <a:srgbClr val="3399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/>
              <a:ea typeface="+mj-ea"/>
              <a:cs typeface="+mj-cs"/>
            </a:endParaRPr>
          </a:p>
          <a:p>
            <a:pPr lvl="0" algn="ctr" eaLnBrk="0" hangingPunct="0"/>
            <a:endParaRPr lang="ru-RU" sz="2800" b="1" i="1" kern="0" dirty="0" smtClean="0">
              <a:solidFill>
                <a:srgbClr val="3399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/>
              <a:ea typeface="+mj-ea"/>
              <a:cs typeface="+mj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19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19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800" decel="100000" fill="hold"/>
                                        <p:tgtEl>
                                          <p:spTgt spid="419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419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u="sng" dirty="0" smtClean="0"/>
              <a:t>Синтаксический  разбор  предложений.</a:t>
            </a:r>
            <a:r>
              <a:rPr lang="ru-RU" b="1" dirty="0" smtClean="0"/>
              <a:t> 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ru-RU" sz="2400" b="1" i="1" dirty="0" smtClean="0"/>
              <a:t>-- Он любит ее   и это простое открытие вызвало в нем целую  га(</a:t>
            </a:r>
            <a:r>
              <a:rPr lang="ru-RU" sz="2400" b="1" i="1" dirty="0" err="1" smtClean="0"/>
              <a:t>м,мм</a:t>
            </a:r>
            <a:r>
              <a:rPr lang="ru-RU" sz="2400" b="1" i="1" dirty="0" smtClean="0"/>
              <a:t>)у  чу..</a:t>
            </a:r>
            <a:r>
              <a:rPr lang="ru-RU" sz="2400" b="1" i="1" dirty="0" err="1" smtClean="0"/>
              <a:t>ств</a:t>
            </a:r>
            <a:r>
              <a:rPr lang="ru-RU" sz="2400" b="1" i="1" dirty="0" smtClean="0"/>
              <a:t> и переживаний.   </a:t>
            </a:r>
          </a:p>
          <a:p>
            <a:r>
              <a:rPr lang="ru-RU" sz="2400" b="1" i="1" dirty="0" smtClean="0"/>
              <a:t> -- Определите грамматические основы, расставьте знаки препинания.</a:t>
            </a:r>
          </a:p>
          <a:p>
            <a:r>
              <a:rPr lang="ru-RU" sz="2400" b="1" i="1" dirty="0" smtClean="0"/>
              <a:t>-- С помощью какого союза соединены простые предложения?</a:t>
            </a:r>
          </a:p>
          <a:p>
            <a:pPr>
              <a:buNone/>
            </a:pPr>
            <a:r>
              <a:rPr lang="ru-RU" sz="2400" b="1" i="1" dirty="0" smtClean="0"/>
              <a:t> </a:t>
            </a:r>
          </a:p>
          <a:p>
            <a:r>
              <a:rPr lang="ru-RU" sz="2400" b="1" i="1" dirty="0" smtClean="0"/>
              <a:t>--Аналогично разбираем следующие предложения:</a:t>
            </a:r>
          </a:p>
          <a:p>
            <a:r>
              <a:rPr lang="ru-RU" sz="2400" b="1" i="1" dirty="0" smtClean="0"/>
              <a:t>            Владимир и писал бы оды  да Ольга не читала их.   (А. С. Пушкин)</a:t>
            </a:r>
          </a:p>
          <a:p>
            <a:r>
              <a:rPr lang="ru-RU" sz="2400" b="1" i="1" dirty="0" smtClean="0"/>
              <a:t>            То  я  впадал  </a:t>
            </a:r>
            <a:r>
              <a:rPr lang="ru-RU" sz="2400" b="1" i="1" dirty="0" err="1" smtClean="0"/>
              <a:t>вн...запно</a:t>
            </a:r>
            <a:r>
              <a:rPr lang="ru-RU" sz="2400" b="1" i="1" dirty="0" smtClean="0"/>
              <a:t>  в  без..сходную хандру   то она вдруг начинала     п..чалит(?)</a:t>
            </a:r>
            <a:r>
              <a:rPr lang="ru-RU" sz="2400" b="1" i="1" dirty="0" err="1" smtClean="0"/>
              <a:t>ся</a:t>
            </a:r>
            <a:r>
              <a:rPr lang="ru-RU" sz="2400" b="1" i="1" dirty="0" smtClean="0"/>
              <a:t>.  (И. Поливанов) </a:t>
            </a:r>
            <a:endParaRPr lang="ru-RU" sz="2400" b="1" i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347774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/>
              <a:t>Текст для сжатия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714488"/>
            <a:ext cx="8229600" cy="4442472"/>
          </a:xfrm>
        </p:spPr>
        <p:txBody>
          <a:bodyPr>
            <a:normAutofit fontScale="47500" lnSpcReduction="20000"/>
          </a:bodyPr>
          <a:lstStyle/>
          <a:p>
            <a:r>
              <a:rPr lang="ru-RU" sz="3800" dirty="0" smtClean="0"/>
              <a:t>           Когда мне было лет десять, чья-то заботливая рука подложила мне томик "Животные- герои". Я считаю её своим "будильником". От других людей знаю, что для них "будильником" чувства природы был месяц, проведённый летом в деревне, прогулка в лесу с человеком, который "на все открыл глаза", первое путешествие с рюкзаком, с ночевкой в лесу...</a:t>
            </a:r>
          </a:p>
          <a:p>
            <a:r>
              <a:rPr lang="ru-RU" sz="3800" dirty="0" smtClean="0"/>
              <a:t>            Нет нужды перечислять всё, что может разбудить в человеческом детстве интерес и благоговейное отношение к великому таинству жизни. Вырастая, человек умом постигать должен, как сложно всё в живом мире переплетено, взаимосвязано, как этот мир прочен и вместе с тем уязвим, как всё в нашей жизни зависит от богатства земли, от здоровья живой природы. Это школа должна обязательно быть.</a:t>
            </a:r>
          </a:p>
          <a:p>
            <a:r>
              <a:rPr lang="ru-RU" sz="3800" dirty="0" smtClean="0"/>
              <a:t>            И всё-таки  в начале всего стоит Любовь. Вовремя разбуженная, она делает познание мира интересным и увлекательным. С нею человек обретает и некую точку опоры, важную точку отсчета всех ценностей жизни. Любовь ко всему, что зеленеет, дышит, издаёт звуки, сверкает красками, и есть любовь, приближающая человека к счастью</a:t>
            </a:r>
          </a:p>
          <a:p>
            <a:r>
              <a:rPr lang="ru-RU" sz="3800" dirty="0" smtClean="0"/>
              <a:t>                                                                                                             (По </a:t>
            </a:r>
            <a:r>
              <a:rPr lang="ru-RU" sz="3800" dirty="0" err="1" smtClean="0"/>
              <a:t>В.М.Пескову</a:t>
            </a:r>
            <a:r>
              <a:rPr lang="ru-RU" sz="3800" dirty="0" smtClean="0"/>
              <a:t>)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ачальная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657</TotalTime>
  <Words>715</Words>
  <Application>Microsoft Office PowerPoint</Application>
  <PresentationFormat>Экран (4:3)</PresentationFormat>
  <Paragraphs>120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4" baseType="lpstr">
      <vt:lpstr>Arial</vt:lpstr>
      <vt:lpstr>Bodoni MT Black</vt:lpstr>
      <vt:lpstr>Calibri</vt:lpstr>
      <vt:lpstr>Impact</vt:lpstr>
      <vt:lpstr>Tahoma</vt:lpstr>
      <vt:lpstr>Times New Roman</vt:lpstr>
      <vt:lpstr>Trebuchet MS</vt:lpstr>
      <vt:lpstr>Wingdings</vt:lpstr>
      <vt:lpstr>Wingdings 3</vt:lpstr>
      <vt:lpstr>Начальная</vt:lpstr>
      <vt:lpstr>Сложносочиненные  предложения </vt:lpstr>
      <vt:lpstr>Презентация PowerPoint</vt:lpstr>
      <vt:lpstr>Презентация PowerPoint</vt:lpstr>
      <vt:lpstr>Сложносочиненные предложения с соединительными союзами</vt:lpstr>
      <vt:lpstr>Сложносочиненные предложения с разделительными союзами</vt:lpstr>
      <vt:lpstr>Сложносочиненные предложения с противительными союзами</vt:lpstr>
      <vt:lpstr>Осенние  воспоминания</vt:lpstr>
      <vt:lpstr>Синтаксический  разбор  предложений.  </vt:lpstr>
      <vt:lpstr>Текст для сжатия </vt:lpstr>
      <vt:lpstr>Этапы работы с текстом. </vt:lpstr>
      <vt:lpstr>Что такое микротема? </vt:lpstr>
      <vt:lpstr>Презентация PowerPoint</vt:lpstr>
      <vt:lpstr>Презентация PowerPoint</vt:lpstr>
      <vt:lpstr>1. Г.А.Богданова .Уроки русского языка в 9 классе.  Москва «Просвещение» 2015г. 2. Н.В. Егорова. Поурочные разработки по русскому языку 9 класс. Москва  2015г. 3. Русский язык 5-11 классы. Тесты для текущего и обобщающего контроля. Издательство «Учитель» 4. ОГЭ-2017. ФИПИ.  Русский язык. 9 класс. Под ред.  И.П. Цыбулько. Типовые экзаменационные  варианты .     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Сложносочиненные предложения</dc:title>
  <dc:creator>Дашено</dc:creator>
  <cp:lastModifiedBy>User</cp:lastModifiedBy>
  <cp:revision>99</cp:revision>
  <dcterms:created xsi:type="dcterms:W3CDTF">2007-04-07T11:52:25Z</dcterms:created>
  <dcterms:modified xsi:type="dcterms:W3CDTF">2017-01-30T18:07:05Z</dcterms:modified>
</cp:coreProperties>
</file>