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2"/>
    <p:sldMasterId id="2147483656" r:id="rId3"/>
  </p:sldMasterIdLst>
  <p:notesMasterIdLst>
    <p:notesMasterId r:id="rId17"/>
  </p:notesMasterIdLst>
  <p:handoutMasterIdLst>
    <p:handoutMasterId r:id="rId18"/>
  </p:handoutMasterIdLst>
  <p:sldIdLst>
    <p:sldId id="305" r:id="rId4"/>
    <p:sldId id="256" r:id="rId5"/>
    <p:sldId id="299" r:id="rId6"/>
    <p:sldId id="300" r:id="rId7"/>
    <p:sldId id="283" r:id="rId8"/>
    <p:sldId id="284" r:id="rId9"/>
    <p:sldId id="285" r:id="rId10"/>
    <p:sldId id="302" r:id="rId11"/>
    <p:sldId id="303" r:id="rId12"/>
    <p:sldId id="296" r:id="rId13"/>
    <p:sldId id="297" r:id="rId14"/>
    <p:sldId id="304" r:id="rId15"/>
    <p:sldId id="30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2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FF1CE12-B100-0000-0000-000000000002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34580" autoAdjust="0"/>
    <p:restoredTop sz="92220" autoAdjust="0"/>
  </p:normalViewPr>
  <p:slideViewPr>
    <p:cSldViewPr>
      <p:cViewPr>
        <p:scale>
          <a:sx n="100" d="100"/>
          <a:sy n="100" d="100"/>
        </p:scale>
        <p:origin x="-282" y="1284"/>
      </p:cViewPr>
      <p:guideLst>
        <p:guide orient="horz" pos="2160"/>
        <p:guide pos="2880"/>
      </p:guideLst>
    </p:cSldViewPr>
  </p:slideViewPr>
  <p:outlineViewPr>
    <p:cViewPr>
      <p:scale>
        <a:sx n="1" d="1"/>
        <a:sy n="1" d="1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247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2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4" name="Rectangle 24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/>
          <a:lstStyle/>
          <a:p>
            <a:fld id="{A849C5AD-4428-4E9C-9C84-11B72C9365FB}" type="datetimeFigureOut">
              <a:rPr lang="en-US" smtClean="0"/>
              <a:pPr/>
              <a:t>6/19/2022</a:t>
            </a:fld>
            <a:endParaRPr lang="en-US"/>
          </a:p>
        </p:txBody>
      </p:sp>
      <p:sp>
        <p:nvSpPr>
          <p:cNvPr id="30" name="Rectangle 30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8" name="Rectangle 18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8C596567-A38F-4CEF-B37F-9B9D120D62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0295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4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5" name="Rectangle 15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/>
          <a:lstStyle/>
          <a:p>
            <a:fld id="{D7547E60-4BE7-4E4E-9AAA-5EE35AEC995C}" type="datetimeFigureOut">
              <a:rPr lang="en-US" smtClean="0"/>
              <a:pPr/>
              <a:t>6/19/2022</a:t>
            </a:fld>
            <a:endParaRPr lang="en-US"/>
          </a:p>
        </p:txBody>
      </p:sp>
      <p:sp>
        <p:nvSpPr>
          <p:cNvPr id="23" name="Rectangle 2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anchor="ctr"/>
          <a:lstStyle/>
          <a:p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Rectangle 18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8" name="Rectangle 28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CA077768-21C8-4125-A345-258E48D2EE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2426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18CFFA-5282-4590-8961-32B36266FE03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18CFFA-5282-4590-8961-32B36266FE03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6/19/2022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DF7F3C-6433-4588-99DB-42AA2753F9B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AD5DC4-EBA8-477B-B741-8E10A52D061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3232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862C9C-ADED-4125-B1E9-51B5AF37558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33D08F-D034-4723-B136-B283AE29945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407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94CD0A-DE37-4786-B132-4B278DE1714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4B9EA8-D41B-455C-9531-1C438DB25EE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7618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63C637-B72E-48E1-8A72-87609E10DB3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A74A8D-CD3D-4EDE-8D8E-7CA3E77CE1B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823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74F1AE-73BA-4A34-8BF4-65CD0473A0A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FAECAF-D35C-4D35-8A66-1C4F5D5B9D2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977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24511B-9B48-4314-B774-5A0E3086BC0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946443-B65B-454C-8182-223C1467D34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959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CD6643-FD93-47A8-816D-6E68BC15606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D0972A-E29E-4069-9F43-FC5E080B08E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4450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0B702C-0F0C-41A1-9517-3E9B8A48667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3A1A4E-A5C8-4CE3-9825-6693BFFCCC4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548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B9E416-1C4A-4C86-9882-264160E9A95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CF8194-F119-4B6F-8100-BF1E30CB465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424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6/19/2022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6/19/2022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6/19/2022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6/19/2022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6/19/2022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6/19/2022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E32445-A58C-43DC-89A0-8C562F7C85E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5CDE9C-BADE-4376-A6B2-9497BFF76FC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879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4B8181-7F50-40C3-999E-1B20AC9F6C7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E8AA30-5605-4FD5-BF72-249873EB13F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552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5C14FD69-4A85-4715-A222-ABB225B63BC6}" type="datetimeFigureOut">
              <a:rPr lang="en-US" smtClean="0"/>
              <a:pPr/>
              <a:t>6/19/2022</a:t>
            </a:fld>
            <a:endParaRPr lang="en-US" sz="1000" dirty="0"/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pPr algn="ctr"/>
            <a:endParaRPr lang="en-US" sz="1000"/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 sz="10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B936852-7504-499B-B5EB-A13BEC0702F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15F20E5-9D7A-430B-8686-2767AC05C1D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782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</p:sldLayoutIdLst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8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12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5" Type="http://schemas.openxmlformats.org/officeDocument/2006/relationships/hyperlink" Target="&#1055;&#1088;&#1077;&#1079;&#1077;&#1085;&#1090;&#1072;&#1094;&#1080;&#1103;%20&#1057;&#1086;&#1095;&#1080;.avi" TargetMode="External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Relationship Id="rId14" Type="http://schemas.openxmlformats.org/officeDocument/2006/relationships/image" Target="../media/image1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28662" y="571480"/>
            <a:ext cx="732226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all" spc="0" dirty="0">
                <a:ln w="0"/>
                <a:solidFill>
                  <a:schemeClr val="bg1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Достопримечательности </a:t>
            </a:r>
          </a:p>
          <a:p>
            <a:pPr algn="ctr"/>
            <a:r>
              <a:rPr lang="ru-RU" sz="4000" b="1" cap="all" spc="0" dirty="0">
                <a:ln w="0"/>
                <a:solidFill>
                  <a:schemeClr val="bg1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Г. </a:t>
            </a:r>
            <a:r>
              <a:rPr lang="ru-RU" sz="4000" b="1" cap="all" spc="0" dirty="0" err="1">
                <a:ln w="0"/>
                <a:solidFill>
                  <a:schemeClr val="bg1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сОЧИ</a:t>
            </a:r>
            <a:endParaRPr lang="ru-RU" sz="4000" b="1" cap="all" spc="0" dirty="0">
              <a:ln w="0"/>
              <a:solidFill>
                <a:schemeClr val="bg1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57950" y="6000768"/>
            <a:ext cx="264320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bg1">
                    <a:lumMod val="75000"/>
                  </a:schemeClr>
                </a:solidFill>
              </a:rPr>
              <a:t>Подготовила учитель начальных классов МОБУ СОШ №85:  Погосян М.Ш.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-3126641"/>
            <a:ext cx="835292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Я сочинец, потому что:</a:t>
            </a:r>
            <a:br>
              <a:rPr lang="ru-RU" dirty="0"/>
            </a:br>
            <a:br>
              <a:rPr lang="ru-RU" dirty="0"/>
            </a:br>
            <a:r>
              <a:rPr lang="ru-RU" b="1" dirty="0"/>
              <a:t>Я улыбаюсь солнцу, городу, тебе!</a:t>
            </a:r>
            <a:br>
              <a:rPr lang="ru-RU" dirty="0"/>
            </a:br>
            <a:r>
              <a:rPr lang="ru-RU" dirty="0"/>
              <a:t>Я счастлив, я живу в одном из красивейших городов нашей великой России. Меня окружают счастливые люди. Я готов улыбнуться первым!</a:t>
            </a:r>
            <a:br>
              <a:rPr lang="ru-RU" dirty="0"/>
            </a:br>
            <a:br>
              <a:rPr lang="ru-RU" dirty="0"/>
            </a:br>
            <a:r>
              <a:rPr lang="ru-RU" b="1" dirty="0"/>
              <a:t>Я проявляю доброту и милосердие!</a:t>
            </a:r>
            <a:br>
              <a:rPr lang="ru-RU" dirty="0"/>
            </a:br>
            <a:r>
              <a:rPr lang="ru-RU" dirty="0"/>
              <a:t>Я помогаю друзьям и мало знакомым людям, я внимательный и участливый. Я не прохожу мимо чужой беды! Я всегда делюсь с окружающими своей радостью. Потому что я живу в самом счастливом городе!</a:t>
            </a:r>
            <a:br>
              <a:rPr lang="ru-RU" dirty="0"/>
            </a:br>
            <a:br>
              <a:rPr lang="ru-RU" dirty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860032" y="197346"/>
            <a:ext cx="403244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4274"/>
                </a:solidFill>
              </a:rPr>
              <a:t>Я СОЧИНЕЦ, ПОТОМУ ЧТО:</a:t>
            </a:r>
            <a:br>
              <a:rPr lang="ru-RU" sz="1600" b="1" dirty="0">
                <a:solidFill>
                  <a:srgbClr val="004274"/>
                </a:solidFill>
              </a:rPr>
            </a:br>
            <a:br>
              <a:rPr lang="ru-RU" sz="1600" dirty="0">
                <a:solidFill>
                  <a:srgbClr val="004274"/>
                </a:solidFill>
              </a:rPr>
            </a:br>
            <a:r>
              <a:rPr lang="ru-RU" sz="1600" b="1" dirty="0">
                <a:solidFill>
                  <a:srgbClr val="004274"/>
                </a:solidFill>
              </a:rPr>
              <a:t>Я улыбаюсь солнцу, городу, тебе!</a:t>
            </a:r>
            <a:br>
              <a:rPr lang="ru-RU" sz="1600" dirty="0">
                <a:solidFill>
                  <a:srgbClr val="004274"/>
                </a:solidFill>
              </a:rPr>
            </a:br>
            <a:r>
              <a:rPr lang="ru-RU" sz="1600" dirty="0">
                <a:solidFill>
                  <a:srgbClr val="004274"/>
                </a:solidFill>
              </a:rPr>
              <a:t>Я счастлив, я живу в одном из красивейших городов нашей великой России. Меня окружают счастливые люди. Я готов улыбнуться первым!</a:t>
            </a:r>
            <a:br>
              <a:rPr lang="ru-RU" sz="1600" dirty="0">
                <a:solidFill>
                  <a:srgbClr val="004274"/>
                </a:solidFill>
              </a:rPr>
            </a:br>
            <a:br>
              <a:rPr lang="ru-RU" sz="1600" dirty="0">
                <a:solidFill>
                  <a:srgbClr val="004274"/>
                </a:solidFill>
              </a:rPr>
            </a:br>
            <a:r>
              <a:rPr lang="ru-RU" sz="1600" b="1" dirty="0">
                <a:solidFill>
                  <a:srgbClr val="004274"/>
                </a:solidFill>
              </a:rPr>
              <a:t>Я проявляю доброту и милосердие!</a:t>
            </a:r>
            <a:br>
              <a:rPr lang="ru-RU" sz="1600" dirty="0">
                <a:solidFill>
                  <a:srgbClr val="004274"/>
                </a:solidFill>
              </a:rPr>
            </a:br>
            <a:r>
              <a:rPr lang="ru-RU" sz="1600" dirty="0">
                <a:solidFill>
                  <a:srgbClr val="004274"/>
                </a:solidFill>
              </a:rPr>
              <a:t>Я помогаю друзьям и мало знакомым людям, я внимательный и участливый. Я не прохожу мимо чужой беды! Я всегда делюсь с окружающими своей радостью. Потому что я живу в самом счастливом городе!</a:t>
            </a:r>
            <a:br>
              <a:rPr lang="ru-RU" sz="1600" dirty="0">
                <a:solidFill>
                  <a:srgbClr val="004274"/>
                </a:solidFill>
              </a:rPr>
            </a:br>
            <a:br>
              <a:rPr lang="ru-RU" sz="1600" dirty="0">
                <a:solidFill>
                  <a:srgbClr val="004274"/>
                </a:solidFill>
              </a:rPr>
            </a:br>
            <a:r>
              <a:rPr lang="ru-RU" sz="1600" b="1" dirty="0">
                <a:solidFill>
                  <a:srgbClr val="004274"/>
                </a:solidFill>
              </a:rPr>
              <a:t>Я делаю город чистым и красивым!</a:t>
            </a:r>
            <a:br>
              <a:rPr lang="ru-RU" sz="1600" dirty="0">
                <a:solidFill>
                  <a:srgbClr val="004274"/>
                </a:solidFill>
              </a:rPr>
            </a:br>
            <a:r>
              <a:rPr lang="ru-RU" sz="1600" dirty="0">
                <a:solidFill>
                  <a:srgbClr val="004274"/>
                </a:solidFill>
              </a:rPr>
              <a:t>Сочи – мой дом. Мой чистый и красивый дом! Я люблю свою улицу, свой двор! Я отвечаю за красоту и чистоту в своем доме. И я не один, нас много – ответственных сочинцев!</a:t>
            </a:r>
            <a:br>
              <a:rPr lang="ru-RU" sz="1600" dirty="0">
                <a:solidFill>
                  <a:srgbClr val="004274"/>
                </a:solidFill>
              </a:rPr>
            </a:br>
            <a:br>
              <a:rPr lang="ru-RU" sz="1600" dirty="0"/>
            </a:br>
            <a:endParaRPr lang="ru-RU" sz="1600" dirty="0"/>
          </a:p>
        </p:txBody>
      </p:sp>
      <p:pic>
        <p:nvPicPr>
          <p:cNvPr id="1026" name="Picture 2" descr="http://art-3.ru/pic/full_142538459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7346"/>
            <a:ext cx="4444331" cy="6281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4273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-3126641"/>
            <a:ext cx="835292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Я сочинец, потому что:</a:t>
            </a:r>
            <a:br>
              <a:rPr lang="ru-RU" dirty="0"/>
            </a:br>
            <a:br>
              <a:rPr lang="ru-RU" dirty="0"/>
            </a:br>
            <a:r>
              <a:rPr lang="ru-RU" b="1" dirty="0"/>
              <a:t>Я улыбаюсь солнцу, городу, тебе!</a:t>
            </a:r>
            <a:br>
              <a:rPr lang="ru-RU" dirty="0"/>
            </a:br>
            <a:r>
              <a:rPr lang="ru-RU" dirty="0"/>
              <a:t>Я счастлив, я живу в одном из красивейших городов нашей великой России. Меня окружают счастливые люди. Я готов улыбнуться первым!</a:t>
            </a:r>
            <a:br>
              <a:rPr lang="ru-RU" dirty="0"/>
            </a:br>
            <a:br>
              <a:rPr lang="ru-RU" dirty="0"/>
            </a:br>
            <a:r>
              <a:rPr lang="ru-RU" b="1" dirty="0"/>
              <a:t>Я проявляю доброту и милосердие!</a:t>
            </a:r>
            <a:br>
              <a:rPr lang="ru-RU" dirty="0"/>
            </a:br>
            <a:r>
              <a:rPr lang="ru-RU" dirty="0"/>
              <a:t>Я помогаю друзьям и мало знакомым людям, я внимательный и участливый. Я не прохожу мимо чужой беды! Я всегда делюсь с окружающими своей радостью. Потому что я живу в самом счастливом городе!</a:t>
            </a:r>
            <a:br>
              <a:rPr lang="ru-RU" dirty="0"/>
            </a:br>
            <a:br>
              <a:rPr lang="ru-RU" dirty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860032" y="197346"/>
            <a:ext cx="4032448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4274"/>
                </a:solidFill>
              </a:rPr>
              <a:t>Я занимаюсь спортом, берегу здоровье, живу с удовольствием!</a:t>
            </a:r>
            <a:br>
              <a:rPr lang="ru-RU" sz="1600" dirty="0">
                <a:solidFill>
                  <a:srgbClr val="004274"/>
                </a:solidFill>
              </a:rPr>
            </a:br>
            <a:r>
              <a:rPr lang="ru-RU" sz="1600" dirty="0">
                <a:solidFill>
                  <a:srgbClr val="004274"/>
                </a:solidFill>
              </a:rPr>
              <a:t>Я всегда двигаюсь вперед. Каждый день я проживаю с пользой для своего здоровья. Я пользуюсь всеми доступными способами, чтобы быть сильным и здоровым человеком! Я счастлив, я живу в гармонии с окружающим миром и людьми!</a:t>
            </a:r>
            <a:br>
              <a:rPr lang="ru-RU" sz="1600" dirty="0">
                <a:solidFill>
                  <a:srgbClr val="004274"/>
                </a:solidFill>
              </a:rPr>
            </a:br>
            <a:br>
              <a:rPr lang="ru-RU" sz="1600" dirty="0">
                <a:solidFill>
                  <a:srgbClr val="004274"/>
                </a:solidFill>
              </a:rPr>
            </a:br>
            <a:r>
              <a:rPr lang="ru-RU" sz="1600" b="1" dirty="0">
                <a:solidFill>
                  <a:srgbClr val="004274"/>
                </a:solidFill>
              </a:rPr>
              <a:t>Я познаю мир через искусство, природу, историю! </a:t>
            </a:r>
            <a:br>
              <a:rPr lang="ru-RU" sz="1600" dirty="0">
                <a:solidFill>
                  <a:srgbClr val="004274"/>
                </a:solidFill>
              </a:rPr>
            </a:br>
            <a:r>
              <a:rPr lang="ru-RU" sz="1600" dirty="0">
                <a:solidFill>
                  <a:srgbClr val="004274"/>
                </a:solidFill>
              </a:rPr>
              <a:t>Я воспринимаю жизнь через музыку, поэзию и природу! Они меня поддерживают в трудную минуту и приносят мне удовольствие. Я изучаю историю своего родного города, богатого и хлебосольного края, своей прекрасной страны! Мне некогда скучать и грустить, я тороплюсь делиться с друзьями своими знаниями и впечатлениями.</a:t>
            </a:r>
            <a:br>
              <a:rPr lang="ru-RU" sz="1600" dirty="0">
                <a:solidFill>
                  <a:srgbClr val="004274"/>
                </a:solidFill>
              </a:rPr>
            </a:br>
            <a:br>
              <a:rPr lang="ru-RU" sz="1600" dirty="0">
                <a:solidFill>
                  <a:srgbClr val="004274"/>
                </a:solidFill>
              </a:rPr>
            </a:br>
            <a:r>
              <a:rPr lang="ru-RU" sz="1600" b="1" dirty="0">
                <a:solidFill>
                  <a:srgbClr val="004274"/>
                </a:solidFill>
              </a:rPr>
              <a:t>Я культурный, любознательный, активный человек!</a:t>
            </a:r>
            <a:br>
              <a:rPr lang="ru-RU" sz="1600" b="1" dirty="0">
                <a:solidFill>
                  <a:srgbClr val="004274"/>
                </a:solidFill>
              </a:rPr>
            </a:br>
            <a:br>
              <a:rPr lang="ru-RU" sz="1600" b="1" dirty="0">
                <a:solidFill>
                  <a:srgbClr val="004274"/>
                </a:solidFill>
              </a:rPr>
            </a:br>
            <a:r>
              <a:rPr lang="ru-RU" sz="1600" b="1" dirty="0">
                <a:solidFill>
                  <a:srgbClr val="004274"/>
                </a:solidFill>
              </a:rPr>
              <a:t>Я – сочинец!</a:t>
            </a:r>
            <a:endParaRPr lang="ru-RU" sz="1600" dirty="0">
              <a:solidFill>
                <a:srgbClr val="004274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37" y="901928"/>
            <a:ext cx="4620587" cy="2599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717032"/>
            <a:ext cx="4524912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2873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hopingbasket.ru/img/2015/070609/061373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096" y="3717032"/>
            <a:ext cx="4507824" cy="29927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052736"/>
            <a:ext cx="4745592" cy="30408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806189" y="188640"/>
            <a:ext cx="759637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Талисманы Олимпийских игр</a:t>
            </a:r>
          </a:p>
        </p:txBody>
      </p:sp>
    </p:spTree>
    <p:extLst>
      <p:ext uri="{BB962C8B-B14F-4D97-AF65-F5344CB8AC3E}">
        <p14:creationId xmlns:p14="http://schemas.microsoft.com/office/powerpoint/2010/main" val="3450052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2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0443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0" y="1714"/>
            <a:ext cx="9144000" cy="6856286"/>
            <a:chOff x="0" y="1714"/>
            <a:chExt cx="9144000" cy="6856286"/>
          </a:xfrm>
        </p:grpSpPr>
        <p:pic>
          <p:nvPicPr>
            <p:cNvPr id="5" name="Рисунок 4" descr="Герб.jp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286000" y="2278063"/>
              <a:ext cx="2286000" cy="228123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6" name="Рисунок 5" descr="Администрация.jp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572000" y="2278063"/>
              <a:ext cx="2286000" cy="228123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572000" y="1714"/>
              <a:ext cx="2286000" cy="227647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572000" y="4569562"/>
              <a:ext cx="2286000" cy="227647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286000" y="1714"/>
              <a:ext cx="2286000" cy="227647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286000" y="4569562"/>
              <a:ext cx="2286000" cy="227647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1" name="Рисунок 10" descr="Вокзал.jpg"/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0" y="2278800"/>
              <a:ext cx="2286000" cy="227990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3752" y="72405"/>
              <a:ext cx="2286000" cy="227647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0" y="4569562"/>
              <a:ext cx="2286000" cy="227647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4" name="Рисунок 13" descr="Морвокзал.jpg"/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858000" y="2278800"/>
              <a:ext cx="2286000" cy="227990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858000" y="1714"/>
              <a:ext cx="2286000" cy="227647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6" name="Рисунок 15" descr="4.jpg"/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858000" y="4557600"/>
              <a:ext cx="2286000" cy="23004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2" name="Прямоугольник 1">
            <a:hlinkClick r:id="rId15" action="ppaction://hlinkfile"/>
          </p:cNvPr>
          <p:cNvSpPr/>
          <p:nvPr/>
        </p:nvSpPr>
        <p:spPr>
          <a:xfrm>
            <a:off x="8460432" y="6381328"/>
            <a:ext cx="683568" cy="46470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4920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0565"/>
            <a:ext cx="3675901" cy="206769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http://old.sochi4live.com/images/Tanya/news/more_zaka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4828" y="-19397"/>
            <a:ext cx="3200355" cy="18002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pbs.twimg.com/media/Bj9vXVaIMAAIpCq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8159" y="1700808"/>
            <a:ext cx="3409622" cy="204259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blackseanews.net/files/image/(19-99-99-99)/YLG6MFtqql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8177" y="3861048"/>
            <a:ext cx="3589662" cy="239310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newsbel.by/wp-content/uploads/2014/12/newsbel.by-15.12.2014-x1C3P8uOoN3AI8wChu6zWtNPkC2aKZbi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3849" y="4630786"/>
            <a:ext cx="3171051" cy="237828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static.ngs.ru/cache/turizm/images/9679f791092e59f39268678bbfaeaecf_1024_76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79" y="2898007"/>
            <a:ext cx="3147877" cy="209333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Прямая со стрелкой 7"/>
          <p:cNvCxnSpPr/>
          <p:nvPr/>
        </p:nvCxnSpPr>
        <p:spPr>
          <a:xfrm>
            <a:off x="3491880" y="1780803"/>
            <a:ext cx="2184625" cy="251229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3419872" y="1780803"/>
            <a:ext cx="360971" cy="265630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H="1">
            <a:off x="2083850" y="1780803"/>
            <a:ext cx="1264014" cy="123306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3491880" y="1700808"/>
            <a:ext cx="2184625" cy="106469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endCxn id="1028" idx="3"/>
          </p:cNvCxnSpPr>
          <p:nvPr/>
        </p:nvCxnSpPr>
        <p:spPr>
          <a:xfrm flipV="1">
            <a:off x="3491880" y="1517170"/>
            <a:ext cx="1451629" cy="11163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786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479" y="570849"/>
            <a:ext cx="4573042" cy="5716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863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292486"/>
            <a:ext cx="3744415" cy="468051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9512" y="5229200"/>
            <a:ext cx="87129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>
                <a:solidFill>
                  <a:srgbClr val="002060"/>
                </a:solidFill>
              </a:rPr>
              <a:t>ГЕРБ</a:t>
            </a:r>
            <a:r>
              <a:rPr lang="ru-RU" sz="2400" i="1" dirty="0">
                <a:solidFill>
                  <a:srgbClr val="002060"/>
                </a:solidFill>
              </a:rPr>
              <a:t> -  </a:t>
            </a:r>
            <a:r>
              <a:rPr lang="ru-RU" sz="2600" i="1" dirty="0">
                <a:solidFill>
                  <a:srgbClr val="002060"/>
                </a:solidFill>
              </a:rPr>
              <a:t>эмблема, отличительный знак, на котором изображаются предметы, символизирующие владельца герба (человека, город, страну и т.п.)</a:t>
            </a:r>
            <a:endParaRPr lang="ru-RU" sz="2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0055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7" y="260808"/>
            <a:ext cx="863015" cy="1080000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7" y="1484784"/>
            <a:ext cx="862994" cy="108000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7" y="2780928"/>
            <a:ext cx="859293" cy="108000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6" y="4077072"/>
            <a:ext cx="859293" cy="1080000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</p:pic>
      <p:grpSp>
        <p:nvGrpSpPr>
          <p:cNvPr id="36" name="Группа 35"/>
          <p:cNvGrpSpPr/>
          <p:nvPr/>
        </p:nvGrpSpPr>
        <p:grpSpPr>
          <a:xfrm>
            <a:off x="1475656" y="332656"/>
            <a:ext cx="7128792" cy="945143"/>
            <a:chOff x="1475656" y="332656"/>
            <a:chExt cx="7416824" cy="1080121"/>
          </a:xfrm>
        </p:grpSpPr>
        <p:sp>
          <p:nvSpPr>
            <p:cNvPr id="23" name="TextBox 22"/>
            <p:cNvSpPr txBox="1"/>
            <p:nvPr/>
          </p:nvSpPr>
          <p:spPr>
            <a:xfrm>
              <a:off x="1475656" y="332656"/>
              <a:ext cx="54006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Вечные снега и ледники</a:t>
              </a:r>
            </a:p>
            <a:p>
              <a:r>
                <a:rPr lang="ru-RU" sz="16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Три горные вершины (</a:t>
              </a:r>
              <a:r>
                <a:rPr lang="ru-RU" sz="16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Чугуш</a:t>
              </a:r>
              <a:r>
                <a:rPr lang="ru-RU" sz="16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</a:p>
            <a:p>
              <a:r>
                <a:rPr lang="ru-RU" sz="16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Ачишхо,Аибга</a:t>
              </a:r>
              <a:r>
                <a:rPr lang="ru-RU" sz="16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</a:p>
            <a:p>
              <a:r>
                <a:rPr lang="ru-RU" sz="16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Горно-лыжные курорты</a:t>
              </a:r>
            </a:p>
          </p:txBody>
        </p:sp>
        <p:sp>
          <p:nvSpPr>
            <p:cNvPr id="29" name="Стрелка вправо 28"/>
            <p:cNvSpPr/>
            <p:nvPr/>
          </p:nvSpPr>
          <p:spPr>
            <a:xfrm>
              <a:off x="5146609" y="579531"/>
              <a:ext cx="792088" cy="57606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Скругленный прямоугольник 29"/>
            <p:cNvSpPr/>
            <p:nvPr/>
          </p:nvSpPr>
          <p:spPr>
            <a:xfrm>
              <a:off x="6372200" y="332656"/>
              <a:ext cx="2520280" cy="1080121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/>
                <a:t>АДЛЕРСКИЙ </a:t>
              </a:r>
            </a:p>
            <a:p>
              <a:pPr algn="ctr"/>
              <a:r>
                <a:rPr lang="ru-RU" b="1" dirty="0"/>
                <a:t>РАЙОН</a:t>
              </a:r>
            </a:p>
          </p:txBody>
        </p:sp>
      </p:grpSp>
      <p:grpSp>
        <p:nvGrpSpPr>
          <p:cNvPr id="42" name="Группа 41"/>
          <p:cNvGrpSpPr/>
          <p:nvPr/>
        </p:nvGrpSpPr>
        <p:grpSpPr>
          <a:xfrm>
            <a:off x="1475656" y="1628800"/>
            <a:ext cx="7128000" cy="1008000"/>
            <a:chOff x="1475656" y="1911720"/>
            <a:chExt cx="7452828" cy="1080120"/>
          </a:xfrm>
        </p:grpSpPr>
        <p:sp>
          <p:nvSpPr>
            <p:cNvPr id="25" name="TextBox 24"/>
            <p:cNvSpPr txBox="1"/>
            <p:nvPr/>
          </p:nvSpPr>
          <p:spPr>
            <a:xfrm>
              <a:off x="1475656" y="1965427"/>
              <a:ext cx="5400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Северные субтропики</a:t>
              </a:r>
            </a:p>
            <a:p>
              <a:r>
                <a:rPr lang="ru-RU" sz="16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Вечнозеленая растительность</a:t>
              </a:r>
            </a:p>
            <a:p>
              <a:r>
                <a:rPr lang="ru-RU" sz="16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Многообразие растений</a:t>
              </a:r>
            </a:p>
          </p:txBody>
        </p:sp>
        <p:sp>
          <p:nvSpPr>
            <p:cNvPr id="34" name="Стрелка вправо 33"/>
            <p:cNvSpPr/>
            <p:nvPr/>
          </p:nvSpPr>
          <p:spPr>
            <a:xfrm>
              <a:off x="5256076" y="2220360"/>
              <a:ext cx="792088" cy="57606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Скругленный прямоугольник 34"/>
            <p:cNvSpPr/>
            <p:nvPr/>
          </p:nvSpPr>
          <p:spPr>
            <a:xfrm>
              <a:off x="6408204" y="1911720"/>
              <a:ext cx="2520280" cy="108012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/>
                <a:t>ХОСТИНСКИЙ </a:t>
              </a:r>
            </a:p>
            <a:p>
              <a:pPr algn="ctr"/>
              <a:r>
                <a:rPr lang="ru-RU" b="1" dirty="0"/>
                <a:t>РАЙОН</a:t>
              </a:r>
            </a:p>
          </p:txBody>
        </p:sp>
      </p:grpSp>
      <p:grpSp>
        <p:nvGrpSpPr>
          <p:cNvPr id="43" name="Группа 42"/>
          <p:cNvGrpSpPr/>
          <p:nvPr/>
        </p:nvGrpSpPr>
        <p:grpSpPr>
          <a:xfrm>
            <a:off x="1475656" y="2781040"/>
            <a:ext cx="7128000" cy="1079896"/>
            <a:chOff x="1628056" y="3225166"/>
            <a:chExt cx="7300428" cy="1157160"/>
          </a:xfrm>
        </p:grpSpPr>
        <p:sp>
          <p:nvSpPr>
            <p:cNvPr id="26" name="TextBox 25"/>
            <p:cNvSpPr txBox="1"/>
            <p:nvPr/>
          </p:nvSpPr>
          <p:spPr>
            <a:xfrm>
              <a:off x="1628056" y="3225166"/>
              <a:ext cx="54006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Теплый климат</a:t>
              </a:r>
            </a:p>
            <a:p>
              <a:r>
                <a:rPr lang="ru-RU" sz="16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Круглогодичное </a:t>
              </a:r>
            </a:p>
            <a:p>
              <a:r>
                <a:rPr lang="ru-RU" sz="16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обслуживание туристов </a:t>
              </a:r>
            </a:p>
            <a:p>
              <a:r>
                <a:rPr lang="ru-RU" sz="16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Развитие курорта</a:t>
              </a:r>
            </a:p>
          </p:txBody>
        </p:sp>
        <p:sp>
          <p:nvSpPr>
            <p:cNvPr id="38" name="Стрелка вправо 37"/>
            <p:cNvSpPr/>
            <p:nvPr/>
          </p:nvSpPr>
          <p:spPr>
            <a:xfrm>
              <a:off x="5256076" y="3610966"/>
              <a:ext cx="792088" cy="57606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Скругленный прямоугольник 38"/>
            <p:cNvSpPr/>
            <p:nvPr/>
          </p:nvSpPr>
          <p:spPr>
            <a:xfrm>
              <a:off x="6408204" y="3302206"/>
              <a:ext cx="2520280" cy="108012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/>
                <a:t>ЦЕНТРАЛЬНЫЙ </a:t>
              </a:r>
            </a:p>
            <a:p>
              <a:pPr algn="ctr"/>
              <a:r>
                <a:rPr lang="ru-RU" b="1" dirty="0"/>
                <a:t>РАЙОН</a:t>
              </a:r>
            </a:p>
          </p:txBody>
        </p:sp>
      </p:grpSp>
      <p:grpSp>
        <p:nvGrpSpPr>
          <p:cNvPr id="44" name="Группа 43"/>
          <p:cNvGrpSpPr/>
          <p:nvPr/>
        </p:nvGrpSpPr>
        <p:grpSpPr>
          <a:xfrm>
            <a:off x="1548456" y="4149080"/>
            <a:ext cx="7128000" cy="1008000"/>
            <a:chOff x="1763713" y="5157352"/>
            <a:chExt cx="7128767" cy="1080120"/>
          </a:xfrm>
        </p:grpSpPr>
        <p:sp>
          <p:nvSpPr>
            <p:cNvPr id="27" name="TextBox 26"/>
            <p:cNvSpPr txBox="1"/>
            <p:nvPr/>
          </p:nvSpPr>
          <p:spPr>
            <a:xfrm>
              <a:off x="1763713" y="5301208"/>
              <a:ext cx="5400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Черное море</a:t>
              </a:r>
            </a:p>
            <a:p>
              <a:r>
                <a:rPr lang="ru-RU" sz="16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Самый большой пляж</a:t>
              </a:r>
            </a:p>
          </p:txBody>
        </p:sp>
        <p:sp>
          <p:nvSpPr>
            <p:cNvPr id="40" name="Стрелка вправо 39"/>
            <p:cNvSpPr/>
            <p:nvPr/>
          </p:nvSpPr>
          <p:spPr>
            <a:xfrm>
              <a:off x="5220072" y="5445384"/>
              <a:ext cx="792088" cy="57606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Скругленный прямоугольник 40"/>
            <p:cNvSpPr/>
            <p:nvPr/>
          </p:nvSpPr>
          <p:spPr>
            <a:xfrm>
              <a:off x="6372200" y="5157352"/>
              <a:ext cx="2520280" cy="108012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/>
                <a:t>ЛАЗАРЕВСКИЙ</a:t>
              </a:r>
            </a:p>
            <a:p>
              <a:pPr algn="ctr"/>
              <a:r>
                <a:rPr lang="ru-RU" b="1" dirty="0"/>
                <a:t>РАЙОН</a:t>
              </a:r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6" y="5445224"/>
            <a:ext cx="859293" cy="1080000"/>
          </a:xfrm>
          <a:prstGeom prst="rect">
            <a:avLst/>
          </a:prstGeom>
        </p:spPr>
      </p:pic>
      <p:grpSp>
        <p:nvGrpSpPr>
          <p:cNvPr id="24" name="Группа 23"/>
          <p:cNvGrpSpPr/>
          <p:nvPr/>
        </p:nvGrpSpPr>
        <p:grpSpPr>
          <a:xfrm>
            <a:off x="1548456" y="5416624"/>
            <a:ext cx="7128000" cy="1008000"/>
            <a:chOff x="1763713" y="5157352"/>
            <a:chExt cx="7128767" cy="1080120"/>
          </a:xfrm>
        </p:grpSpPr>
        <p:sp>
          <p:nvSpPr>
            <p:cNvPr id="28" name="TextBox 27"/>
            <p:cNvSpPr txBox="1"/>
            <p:nvPr/>
          </p:nvSpPr>
          <p:spPr>
            <a:xfrm>
              <a:off x="1763713" y="5301208"/>
              <a:ext cx="5400600" cy="6266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Сероводородные </a:t>
              </a:r>
            </a:p>
            <a:p>
              <a:r>
                <a:rPr lang="ru-RU" sz="16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мацестинские источники</a:t>
              </a:r>
            </a:p>
          </p:txBody>
        </p:sp>
        <p:sp>
          <p:nvSpPr>
            <p:cNvPr id="31" name="Стрелка вправо 30"/>
            <p:cNvSpPr/>
            <p:nvPr/>
          </p:nvSpPr>
          <p:spPr>
            <a:xfrm>
              <a:off x="5220072" y="5445384"/>
              <a:ext cx="792088" cy="57606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Скругленный прямоугольник 31"/>
            <p:cNvSpPr/>
            <p:nvPr/>
          </p:nvSpPr>
          <p:spPr>
            <a:xfrm>
              <a:off x="6372200" y="5157352"/>
              <a:ext cx="2520280" cy="108012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/>
                <a:t>СИМВОЛ </a:t>
              </a:r>
            </a:p>
            <a:p>
              <a:pPr algn="ctr"/>
              <a:r>
                <a:rPr lang="ru-RU" b="1" dirty="0"/>
                <a:t>ГОРОДА-КУРОРТА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06704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Прямоугольник 85"/>
          <p:cNvSpPr/>
          <p:nvPr/>
        </p:nvSpPr>
        <p:spPr>
          <a:xfrm>
            <a:off x="6858016" y="4540239"/>
            <a:ext cx="2302291" cy="23451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6000" b="1" dirty="0">
                <a:solidFill>
                  <a:prstClr val="white"/>
                </a:solidFill>
              </a:rPr>
              <a:t>12</a:t>
            </a:r>
          </a:p>
        </p:txBody>
      </p:sp>
      <p:sp>
        <p:nvSpPr>
          <p:cNvPr id="73" name="Прямоугольник 72"/>
          <p:cNvSpPr/>
          <p:nvPr/>
        </p:nvSpPr>
        <p:spPr>
          <a:xfrm>
            <a:off x="48" y="0"/>
            <a:ext cx="2302291" cy="23451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6000" b="1" dirty="0">
                <a:solidFill>
                  <a:prstClr val="white"/>
                </a:solidFill>
              </a:rPr>
              <a:t>1</a:t>
            </a:r>
          </a:p>
        </p:txBody>
      </p:sp>
      <p:sp>
        <p:nvSpPr>
          <p:cNvPr id="74" name="Прямоугольник 73"/>
          <p:cNvSpPr/>
          <p:nvPr/>
        </p:nvSpPr>
        <p:spPr>
          <a:xfrm>
            <a:off x="2286032" y="0"/>
            <a:ext cx="2302291" cy="23451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6000" b="1" dirty="0">
                <a:solidFill>
                  <a:prstClr val="white"/>
                </a:solidFill>
              </a:rPr>
              <a:t>2</a:t>
            </a:r>
          </a:p>
        </p:txBody>
      </p:sp>
      <p:sp>
        <p:nvSpPr>
          <p:cNvPr id="75" name="Прямоугольник 74"/>
          <p:cNvSpPr/>
          <p:nvPr/>
        </p:nvSpPr>
        <p:spPr>
          <a:xfrm>
            <a:off x="4572064" y="0"/>
            <a:ext cx="2302291" cy="23451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6000" b="1" dirty="0">
                <a:solidFill>
                  <a:prstClr val="white"/>
                </a:solidFill>
              </a:rPr>
              <a:t>3</a:t>
            </a:r>
          </a:p>
        </p:txBody>
      </p:sp>
      <p:sp>
        <p:nvSpPr>
          <p:cNvPr id="76" name="Прямоугольник 75"/>
          <p:cNvSpPr/>
          <p:nvPr/>
        </p:nvSpPr>
        <p:spPr>
          <a:xfrm>
            <a:off x="6858048" y="0"/>
            <a:ext cx="2302291" cy="23451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6000" b="1" dirty="0">
                <a:solidFill>
                  <a:prstClr val="white"/>
                </a:solidFill>
              </a:rPr>
              <a:t>4</a:t>
            </a:r>
          </a:p>
        </p:txBody>
      </p:sp>
      <p:sp>
        <p:nvSpPr>
          <p:cNvPr id="77" name="Прямоугольник 76"/>
          <p:cNvSpPr/>
          <p:nvPr/>
        </p:nvSpPr>
        <p:spPr>
          <a:xfrm>
            <a:off x="48" y="2285992"/>
            <a:ext cx="2302291" cy="23451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6000" b="1" dirty="0">
                <a:solidFill>
                  <a:prstClr val="white"/>
                </a:solidFill>
              </a:rPr>
              <a:t>5</a:t>
            </a:r>
          </a:p>
        </p:txBody>
      </p:sp>
      <p:sp>
        <p:nvSpPr>
          <p:cNvPr id="78" name="Прямоугольник 77"/>
          <p:cNvSpPr/>
          <p:nvPr/>
        </p:nvSpPr>
        <p:spPr>
          <a:xfrm>
            <a:off x="2286032" y="2285992"/>
            <a:ext cx="2302291" cy="23451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6000" b="1" dirty="0">
                <a:solidFill>
                  <a:prstClr val="white"/>
                </a:solidFill>
              </a:rPr>
              <a:t>6</a:t>
            </a:r>
          </a:p>
        </p:txBody>
      </p:sp>
      <p:sp>
        <p:nvSpPr>
          <p:cNvPr id="79" name="Прямоугольник 78"/>
          <p:cNvSpPr/>
          <p:nvPr/>
        </p:nvSpPr>
        <p:spPr>
          <a:xfrm>
            <a:off x="4572064" y="2285992"/>
            <a:ext cx="2302291" cy="23451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6000" b="1" dirty="0">
                <a:solidFill>
                  <a:prstClr val="white"/>
                </a:solidFill>
              </a:rPr>
              <a:t>7</a:t>
            </a:r>
          </a:p>
        </p:txBody>
      </p:sp>
      <p:sp>
        <p:nvSpPr>
          <p:cNvPr id="80" name="Прямоугольник 79"/>
          <p:cNvSpPr/>
          <p:nvPr/>
        </p:nvSpPr>
        <p:spPr>
          <a:xfrm>
            <a:off x="6858048" y="2285992"/>
            <a:ext cx="2302291" cy="23451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6000" b="1" dirty="0">
                <a:solidFill>
                  <a:prstClr val="white"/>
                </a:solidFill>
              </a:rPr>
              <a:t>8</a:t>
            </a:r>
          </a:p>
        </p:txBody>
      </p:sp>
      <p:sp>
        <p:nvSpPr>
          <p:cNvPr id="83" name="Прямоугольник 82"/>
          <p:cNvSpPr/>
          <p:nvPr/>
        </p:nvSpPr>
        <p:spPr>
          <a:xfrm>
            <a:off x="16" y="4540239"/>
            <a:ext cx="2302291" cy="23451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6000" b="1" dirty="0">
                <a:solidFill>
                  <a:prstClr val="white"/>
                </a:solidFill>
              </a:rPr>
              <a:t>9</a:t>
            </a:r>
          </a:p>
        </p:txBody>
      </p:sp>
      <p:sp>
        <p:nvSpPr>
          <p:cNvPr id="84" name="Прямоугольник 83"/>
          <p:cNvSpPr/>
          <p:nvPr/>
        </p:nvSpPr>
        <p:spPr>
          <a:xfrm>
            <a:off x="2286000" y="4540239"/>
            <a:ext cx="2302291" cy="23451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6000" b="1" dirty="0">
                <a:solidFill>
                  <a:prstClr val="white"/>
                </a:solidFill>
              </a:rPr>
              <a:t>10</a:t>
            </a:r>
          </a:p>
        </p:txBody>
      </p:sp>
      <p:sp>
        <p:nvSpPr>
          <p:cNvPr id="85" name="Прямоугольник 84"/>
          <p:cNvSpPr/>
          <p:nvPr/>
        </p:nvSpPr>
        <p:spPr>
          <a:xfrm>
            <a:off x="4572032" y="4540239"/>
            <a:ext cx="2302291" cy="23451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6000" b="1" dirty="0">
                <a:solidFill>
                  <a:prstClr val="white"/>
                </a:solidFill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793470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</p:childTnLst>
        </p:cTn>
      </p:par>
    </p:tnLst>
    <p:bldLst>
      <p:bldP spid="86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3" grpId="0" animBg="1"/>
      <p:bldP spid="84" grpId="0" animBg="1"/>
      <p:bldP spid="8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3492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</p:sld>
</file>

<file path=ppt/theme/theme1.xml><?xml version="1.0" encoding="utf-8"?>
<a:theme xmlns:a="http://schemas.openxmlformats.org/drawingml/2006/main" name="Design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Office Colors">
      <a:dk1>
        <a:sysClr val="windowText" lastClr="000000"/>
      </a:dk1>
      <a:lt1>
        <a:sysClr val="window" lastClr="FFFFFF"/>
      </a:lt1>
      <a:dk2>
        <a:srgbClr val="1F497D"/>
      </a:dk2>
      <a:lt2>
        <a:srgbClr val="FAF3E8"/>
      </a:lt2>
      <a:accent1>
        <a:srgbClr val="5C83B4"/>
      </a:accent1>
      <a:accent2>
        <a:srgbClr val="C0504D"/>
      </a:accent2>
      <a:accent3>
        <a:srgbClr val="9DBB61"/>
      </a:accent3>
      <a:accent4>
        <a:srgbClr val="8066A0"/>
      </a:accent4>
      <a:accent5>
        <a:srgbClr val="4BACC6"/>
      </a:accent5>
      <a:accent6>
        <a:srgbClr val="F59D56"/>
      </a:accent6>
      <a:hlink>
        <a:srgbClr val="0000FF"/>
      </a:hlink>
      <a:folHlink>
        <a:srgbClr val="800080"/>
      </a:folHlink>
    </a:clrScheme>
    <a:fontScheme name="Office Fonts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ustom Theme">
  <a:themeElements>
    <a:clrScheme name="Office Colors">
      <a:dk1>
        <a:sysClr val="windowText" lastClr="000000"/>
      </a:dk1>
      <a:lt1>
        <a:sysClr val="window" lastClr="FFFFFF"/>
      </a:lt1>
      <a:dk2>
        <a:srgbClr val="1F497D"/>
      </a:dk2>
      <a:lt2>
        <a:srgbClr val="FAF3E8"/>
      </a:lt2>
      <a:accent1>
        <a:srgbClr val="5C83B4"/>
      </a:accent1>
      <a:accent2>
        <a:srgbClr val="C0504D"/>
      </a:accent2>
      <a:accent3>
        <a:srgbClr val="9DBB61"/>
      </a:accent3>
      <a:accent4>
        <a:srgbClr val="8066A0"/>
      </a:accent4>
      <a:accent5>
        <a:srgbClr val="4BACC6"/>
      </a:accent5>
      <a:accent6>
        <a:srgbClr val="F59D56"/>
      </a:accent6>
      <a:hlink>
        <a:srgbClr val="0000FF"/>
      </a:hlink>
      <a:folHlink>
        <a:srgbClr val="800080"/>
      </a:folHlink>
    </a:clrScheme>
    <a:fontScheme name="Office Fonts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A16154E-A0DF-4D27-AFD4-D3380C43446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DesignTemplate</Template>
  <TotalTime>0</TotalTime>
  <Words>561</Words>
  <Application>Microsoft Office PowerPoint</Application>
  <PresentationFormat>Экран (4:3)</PresentationFormat>
  <Paragraphs>49</Paragraphs>
  <Slides>13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Corbel</vt:lpstr>
      <vt:lpstr>DesignTemplate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2016-09-05T12:20:48Z</dcterms:created>
  <dcterms:modified xsi:type="dcterms:W3CDTF">2022-06-19T10:05:31Z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TC100738469990</vt:lpwstr>
  </property>
</Properties>
</file>