
<file path=[Content_Types].xml><?xml version="1.0" encoding="utf-8"?>
<Types xmlns="http://schemas.openxmlformats.org/package/2006/content-types"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12192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>
  <a:tblStyle styleId="{0E3FDE45-AF77-4B5C-9715-49D594BDF05E}" styleName="Light Style 1 - Accent 2">
    <a:wholeTbl>
      <a:tcTxStyle b="def" i="de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2">
              <a:alpha val="20000"/>
            </a:schemeClr>
          </a:solidFill>
        </a:fill>
      </a:tcStyle>
    </a:band1H>
    <a:band2H>
      <a:tcStyle/>
    </a:band2H>
    <a:band1V>
      <a:tcStyle>
        <a:fill>
          <a:solidFill>
            <a:schemeClr val="accent2">
              <a:alpha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12700">
              <a:solidFill>
                <a:schemeClr val="accent2"/>
              </a:solidFill>
              <a:prstDash val="solid"/>
            </a:ln>
          </a:top>
        </a:tcBdr>
        <a:fill>
          <a:noFill/>
        </a:fill>
      </a:tcStyle>
    </a:lastRow>
    <a:firstRow>
      <a:tcTxStyle b="on" i="def"/>
      <a:tcStyle>
        <a:tcBdr>
          <a:bottom>
            <a:ln w="12700">
              <a:solidFill>
                <a:schemeClr val="accent2"/>
              </a:solidFill>
              <a:prstDash val="solid"/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 b="def" i="de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1">
              <a:alpha val="20000"/>
            </a:schemeClr>
          </a:solidFill>
        </a:fill>
      </a:tcStyle>
    </a:band1H>
    <a:band2H>
      <a:tcStyle/>
    </a:band2H>
    <a:band1V>
      <a:tcStyle>
        <a:fill>
          <a:solidFill>
            <a:schemeClr val="accent1">
              <a:alpha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127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 i="def"/>
      <a:tcStyle>
        <a:tcBdr>
          <a:bottom>
            <a:ln w="127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 b="def" i="de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6">
              <a:alpha val="20000"/>
            </a:schemeClr>
          </a:solidFill>
        </a:fill>
      </a:tcStyle>
    </a:band1H>
    <a:band2H>
      <a:tcStyle/>
    </a:band2H>
    <a:band1V>
      <a:tcStyle>
        <a:fill>
          <a:solidFill>
            <a:schemeClr val="accent6">
              <a:alpha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127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 i="def"/>
      <a:tcStyle>
        <a:tcBdr>
          <a:bottom>
            <a:ln w="127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 b="def" i="def">
        <a:fontRef idx="minor"/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50800">
              <a:solidFill>
                <a:schemeClr val="accent1"/>
              </a:solidFill>
              <a:prstDash val="solid"/>
            </a:ln>
          </a:top>
        </a:tcBdr>
      </a:tcStyle>
    </a:lastRow>
    <a:firstRow>
      <a:tcTxStyle b="on" i="def">
        <a:fontRef idx="minor"/>
        <a:schemeClr val="bg1"/>
      </a:tcTxStyle>
      <a:tcStyle>
        <a:fillRef idx="1">
          <a:schemeClr val="accent1"/>
        </a:fillRef>
      </a:tcStyle>
    </a:firstRow>
  </a:tblStyle>
  <a:tblStyle styleId="{8799B23B-EC83-4686-B30A-512413B5E67A}" styleName="Светлый стиль 3 — акцент 3">
    <a:wholeTbl>
      <a:tcTxStyle b="def" i="def">
        <a:fontRef idx="minor"/>
        <a:schemeClr val="tx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 w="12700">
              <a:solidFill>
                <a:schemeClr val="accent3"/>
              </a:solidFill>
              <a:prstDash val="solid"/>
            </a:ln>
          </a:insideV>
        </a:tcBdr>
        <a:fill>
          <a:noFill/>
        </a:fill>
      </a:tcStyle>
    </a:wholeTbl>
    <a:band1H>
      <a:tcStyle>
        <a:fill>
          <a:solidFill>
            <a:schemeClr val="accent3">
              <a:alpha val="20000"/>
            </a:schemeClr>
          </a:solidFill>
        </a:fill>
      </a:tcStyle>
    </a:band1H>
    <a:band1V>
      <a:tcStyle>
        <a:fill>
          <a:solidFill>
            <a:schemeClr val="accent3">
              <a:alpha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 i="def"/>
      <a:tcStyle>
        <a:tcBdr>
          <a:bottom>
            <a:ln w="254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 b="def" i="def">
        <a:fontRef idx="minor"/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</a:tcStyle>
    </a:lastRow>
    <a:firstRow>
      <a:tcTxStyle b="on" i="def">
        <a:fontRef idx="minor"/>
        <a:schemeClr val="bg1"/>
      </a:tcTxStyle>
      <a:tcStyle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 b="def" i="def">
        <a:fontRef idx="minor"/>
        <a:schemeClr val="dk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chemeClr val="accent2">
              <a:tint val="20000"/>
            </a:schemeClr>
          </a:solidFill>
        </a:fill>
      </a:tcStyle>
    </a:band1H>
    <a:band1V>
      <a:tcStyle>
        <a:fill>
          <a:solidFill>
            <a:schemeClr val="accent2">
              <a:tint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 i="def">
        <a:fontRef idx="minor"/>
        <a:schemeClr val="lt1"/>
      </a:tcTxStyle>
      <a:tcStyle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 b="def" i="def">
        <a:fontRef idx="minor"/>
        <a:schemeClr val="dk1"/>
      </a:tcTxStyle>
      <a:tcStyle>
        <a:tcBdr>
          <a:left>
            <a:ln w="12700">
              <a:solidFill>
                <a:schemeClr val="accent1"/>
              </a:solidFill>
              <a:prstDash val="solid"/>
            </a:ln>
          </a:left>
          <a:right>
            <a:ln w="12700">
              <a:solidFill>
                <a:schemeClr val="accent1"/>
              </a:solidFill>
              <a:prstDash val="solid"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 w="12700">
              <a:solidFill>
                <a:schemeClr val="accent1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chemeClr val="accent1">
              <a:tint val="20000"/>
            </a:schemeClr>
          </a:solidFill>
        </a:fill>
      </a:tcStyle>
    </a:band1H>
    <a:band1V>
      <a:tcStyle>
        <a:fill>
          <a:solidFill>
            <a:schemeClr val="accent1">
              <a:tint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50800">
              <a:solidFill>
                <a:schemeClr val="accent1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 i="def">
        <a:fontRef idx="minor"/>
        <a:schemeClr val="lt1"/>
      </a:tcTxStyle>
      <a:tcStyle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 b="def" i="de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fill>
          <a:solidFill>
            <a:schemeClr val="accent3">
              <a:alpha val="20000"/>
            </a:schemeClr>
          </a:solidFill>
        </a:fill>
      </a:tcStyle>
    </a:band1H>
    <a:band2H>
      <a:tcStyle/>
    </a:band2H>
    <a:band1V>
      <a:tcStyle>
        <a:fill>
          <a:solidFill>
            <a:schemeClr val="accent3">
              <a:alpha val="20000"/>
            </a:schemeClr>
          </a:solidFill>
        </a:fill>
      </a:tcStyle>
    </a:band1V>
    <a:lastCol>
      <a:tcTxStyle b="on" i="def"/>
      <a:tcStyle/>
    </a:lastCol>
    <a:firstCol>
      <a:tcTxStyle b="on" i="def"/>
      <a:tcStyle/>
    </a:firstCol>
    <a:lastRow>
      <a:tcTxStyle b="on" i="def"/>
      <a:tcStyle>
        <a:tcBdr>
          <a:top>
            <a:ln w="127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 i="def"/>
      <a:tcStyle>
        <a:tcBdr>
          <a:bottom>
            <a:ln w="127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</a:tblStyleLst>
</file>

<file path=ppt/_rels/presentation.xml.rels><?xml version="1.0" encoding="UTF-8" standalone="no" ?>
<Relationships xmlns="http://schemas.openxmlformats.org/package/2006/relationships">
  <Relationship Id="rId6" Target="slides/slide4.xml" Type="http://schemas.openxmlformats.org/officeDocument/2006/relationships/slide"/>
  <Relationship Id="rId1" Target="theme/theme1.xml" Type="http://schemas.openxmlformats.org/officeDocument/2006/relationships/theme"/>
  <Relationship Id="rId13" Target="tableStyles.xml" Type="http://schemas.openxmlformats.org/officeDocument/2006/relationships/tableStyles"/>
  <Relationship Id="rId12" Target="slides/slide10.xml" Type="http://schemas.openxmlformats.org/officeDocument/2006/relationships/slide"/>
  <Relationship Id="rId10" Target="slides/slide8.xml" Type="http://schemas.openxmlformats.org/officeDocument/2006/relationships/slid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8" Target="slides/slide6.xml" Type="http://schemas.openxmlformats.org/officeDocument/2006/relationships/slide"/>
  <Relationship Id="rId4" Target="slides/slide2.xml" Type="http://schemas.openxmlformats.org/officeDocument/2006/relationships/slide"/>
  <Relationship Id="rId11" Target="slides/slide9.xml" Type="http://schemas.openxmlformats.org/officeDocument/2006/relationships/slide"/>
  <Relationship Id="rId9" Target="slides/slide7.xml" Type="http://schemas.openxmlformats.org/officeDocument/2006/relationships/slide"/>
  <Relationship Id="rId7" Target="slides/slide5.xml" Type="http://schemas.openxmlformats.org/officeDocument/2006/relationships/slide"/>
  <Relationship Id="rId5" Target="slides/slide3.xml" Type="http://schemas.openxmlformats.org/officeDocument/2006/relationships/slid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24.05.2024</a:t>
            </a:r>
          </a:p>
        </p:txBody>
      </p:sp>
      <p:sp>
        <p:nvSpPr>
          <p:cNvPr hidden="false" id="9" name="Shape 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0" name="Shape 1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раздела">
    <p:bg>
      <p:bgPr>
        <a:solidFill>
          <a:schemeClr val="accent6"/>
        </a:solidFill>
      </p:bgPr>
    </p:bg>
    <p:spTree>
      <p:nvGrpSpPr>
        <p:cNvPr hidden="false" id="61" name="GroupShape 6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2" name="Shape 62"/>
          <p:cNvSpPr txBox="true"/>
          <p:nvPr isPhoto="false">
            <p:ph idx="0" type="title"/>
          </p:nvPr>
        </p:nvSpPr>
        <p:spPr>
          <a:xfrm flipH="false" flipV="false" rot="0">
            <a:off x="1038031" y="1068169"/>
            <a:ext cx="10115939" cy="2681549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>
                <a:solidFill>
                  <a:schemeClr val="bg1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63" name="Shape 63"/>
          <p:cNvSpPr txBox="false"/>
          <p:nvPr isPhoto="false"/>
        </p:nvSpPr>
        <p:spPr>
          <a:xfrm flipH="false" flipV="false" rot="0">
            <a:off x="914400" y="914400"/>
            <a:ext cx="10363200" cy="5029200"/>
          </a:xfrm>
          <a:prstGeom prst="rect">
            <a:avLst/>
          </a:prstGeom>
          <a:noFill/>
          <a:ln w="19050">
            <a:solidFill>
              <a:schemeClr val="bg1"/>
            </a:solidFill>
            <a:prstDash val="solid"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64" name="Shape 64"/>
          <p:cNvSpPr txBox="false"/>
          <p:nvPr isPhoto="false"/>
        </p:nvSpPr>
        <p:spPr>
          <a:xfrm flipH="false" flipV="false" rot="0">
            <a:off x="0" y="594360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65" name="Shape 65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66" name="Shape 66"/>
          <p:cNvSpPr txBox="true"/>
          <p:nvPr isPhoto="false">
            <p:ph idx="3" type="body"/>
          </p:nvPr>
        </p:nvSpPr>
        <p:spPr>
          <a:xfrm flipH="false" flipV="false" rot="0">
            <a:off x="1038031" y="4027046"/>
            <a:ext cx="10115939" cy="1762782"/>
          </a:xfrm>
          <a:prstGeom prst="rect">
            <a:avLst/>
          </a:prstGeom>
        </p:spPr>
        <p:txBody>
          <a:bodyPr anchor="t">
            <a:normAutofit fontScale="100%" lnSpcReduction="0%"/>
          </a:bodyPr>
          <a:lstStyle>
            <a:defPPr/>
            <a:lvl1pPr algn="ctr" indent="0" lvl="0" marL="0">
              <a:lnSpc>
                <a:spcPct val="80000"/>
              </a:lnSpc>
              <a:spcBef>
                <a:spcPts val="0"/>
              </a:spcBef>
              <a:buNone/>
              <a:defRPr baseline="0" spc="0"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t>Подзаголовок слайда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Повестка 1">
    <p:bg>
      <p:bgPr>
        <a:solidFill>
          <a:schemeClr val="accent2">
            <a:lumMod val="20000"/>
            <a:lumOff val="80000"/>
          </a:schemeClr>
        </a:solidFill>
      </p:bgPr>
    </p:bg>
    <p:spTree>
      <p:nvGrpSpPr>
        <p:cNvPr hidden="false" id="67" name="GroupShape 6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8" name="Shape 68"/>
          <p:cNvSpPr txBox="true"/>
          <p:nvPr isPhoto="false">
            <p:ph idx="0" type="title"/>
          </p:nvPr>
        </p:nvSpPr>
        <p:spPr>
          <a:xfrm flipH="false" flipV="false" rot="0">
            <a:off x="1455583" y="737115"/>
            <a:ext cx="4640418" cy="5407091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69" name="Shape 69"/>
          <p:cNvSpPr txBox="true"/>
          <p:nvPr isPhoto="false">
            <p:ph idx="3" type="body"/>
          </p:nvPr>
        </p:nvSpPr>
        <p:spPr>
          <a:xfrm flipH="false" flipV="false" rot="0">
            <a:off x="6388461" y="737115"/>
            <a:ext cx="4449711" cy="5407091"/>
          </a:xfrm>
          <a:prstGeom prst="rect">
            <a:avLst/>
          </a:prstGeom>
        </p:spPr>
        <p:txBody>
          <a:bodyPr anchor="ctr" bIns="0" lIns="0" rIns="0" tIns="0">
            <a:normAutofit fontScale="100%" lnSpcReduction="0%"/>
          </a:bodyPr>
          <a:lstStyle>
            <a:defPPr/>
            <a:lvl1pPr indent="-228600" lvl="0" marL="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1pPr>
            <a:lvl2pPr indent="-228600" lvl="1" marL="685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228600" lvl="2" marL="11430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228600" lvl="3" marL="16002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228600" lvl="4" marL="20574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0" name="Shape 70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71" name="Shape 71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72" name="Shape 72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, рисунок и содержимое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73" name="GroupShape 7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4" name="Shape 74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75" name="Shape 75"/>
          <p:cNvSpPr txBox="true"/>
          <p:nvPr isPhoto="false">
            <p:ph idx="3" type="body"/>
          </p:nvPr>
        </p:nvSpPr>
        <p:spPr>
          <a:xfrm flipH="false" flipV="false" rot="0">
            <a:off x="1503363" y="2061968"/>
            <a:ext cx="4592637" cy="4805362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algn="ctr" indent="0" lvl="0" marL="0">
              <a:buNone/>
              <a:defRPr sz="2000"/>
            </a:lvl1pPr>
          </a:lstStyle>
          <a:p>
            <a:r>
              <a:t>Вставка рисунка</a:t>
            </a:r>
          </a:p>
        </p:txBody>
      </p:sp>
      <p:sp>
        <p:nvSpPr>
          <p:cNvPr hidden="false" id="76" name="Shape 76"/>
          <p:cNvSpPr txBox="true"/>
          <p:nvPr isPhoto="false">
            <p:ph idx="5" type="body"/>
          </p:nvPr>
        </p:nvSpPr>
        <p:spPr>
          <a:xfrm flipH="false" flipV="false" rot="0">
            <a:off x="6787261" y="2052736"/>
            <a:ext cx="4490319" cy="4800597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indent="-342900" lvl="1" marL="8001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342900" lvl="2" marL="12573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342900" lvl="3" marL="17145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342900" lvl="4" marL="21717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7" name="Shape 77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hidden="false" id="78" name="Shape 78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79" name="Shape 79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</p:spTree>
  </p:cSld>
</p:sldLayout>
</file>

<file path=ppt/slideLayouts/slideLayout1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, содержимое и таблица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80" name="GroupShape 8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1" name="Shape 81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82" name="Shape 82"/>
          <p:cNvSpPr txBox="true"/>
          <p:nvPr isPhoto="false">
            <p:ph idx="5" type="body"/>
          </p:nvPr>
        </p:nvSpPr>
        <p:spPr>
          <a:xfrm flipH="false" flipV="false" rot="0">
            <a:off x="1468814" y="2057400"/>
            <a:ext cx="3091027" cy="3867538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indent="-342900" lvl="1" marL="8001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342900" lvl="2" marL="12573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342900" lvl="3" marL="17145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342900" lvl="4" marL="21717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83" name="Shape 83"/>
          <p:cNvSpPr txBox="true"/>
          <p:nvPr isPhoto="false">
            <p:ph idx="3" type="body"/>
          </p:nvPr>
        </p:nvSpPr>
        <p:spPr>
          <a:xfrm flipH="false" flipV="false" rot="0">
            <a:off x="5097463" y="2051975"/>
            <a:ext cx="6180137" cy="3867538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>
              <a:defRPr sz="2000"/>
            </a:lvl1pPr>
          </a:lstStyle>
          <a:p>
            <a:r>
              <a:t>Вставка таблицы</a:t>
            </a:r>
          </a:p>
        </p:txBody>
      </p:sp>
      <p:sp>
        <p:nvSpPr>
          <p:cNvPr hidden="false" id="84" name="Shape 84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85" name="Shape 85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86" name="Shape 86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2 объекта 3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87" name="GroupShape 8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8" name="Shape 88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89" name="Shape 89"/>
          <p:cNvSpPr txBox="true"/>
          <p:nvPr isPhoto="false">
            <p:ph idx="3" type="body"/>
          </p:nvPr>
        </p:nvSpPr>
        <p:spPr>
          <a:xfrm flipH="false" flipV="false" rot="0">
            <a:off x="1468815" y="2057401"/>
            <a:ext cx="3068677" cy="4119463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-320040" lvl="0" marL="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startAt="1" type="arabicPeriod"/>
              <a:defRPr sz="2000"/>
            </a:lvl1pPr>
            <a:lvl2pPr indent="-320040" lvl="1" marL="4572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startAt="1" type="alphaLcPeriod"/>
              <a:defRPr sz="2000"/>
            </a:lvl2pPr>
            <a:lvl3pPr indent="-320040" lvl="2" marL="914400">
              <a:spcBef>
                <a:spcPts val="1000"/>
              </a:spcBef>
              <a:spcAft>
                <a:spcPts val="1200"/>
              </a:spcAft>
              <a:buFont typeface="+mj-lt"/>
              <a:buAutoNum startAt="1" type="arabicParenR"/>
              <a:defRPr sz="2000"/>
            </a:lvl3pPr>
            <a:lvl4pPr indent="-320039" lvl="3" marL="1371600">
              <a:spcBef>
                <a:spcPts val="1000"/>
              </a:spcBef>
              <a:spcAft>
                <a:spcPts val="1200"/>
              </a:spcAft>
              <a:buFont typeface="+mj-lt"/>
              <a:buAutoNum startAt="1" type="alphaLcParenR"/>
              <a:defRPr sz="2000"/>
            </a:lvl4pPr>
            <a:lvl5pPr indent="-320039" lvl="4" marL="1828800">
              <a:spcBef>
                <a:spcPts val="1000"/>
              </a:spcBef>
              <a:spcAft>
                <a:spcPts val="1200"/>
              </a:spcAft>
              <a:buFont typeface="+mj-lt"/>
              <a:buAutoNum startAt="1" type="romanLcPeriod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90" name="Shape 90"/>
          <p:cNvSpPr txBox="true"/>
          <p:nvPr isPhoto="false">
            <p:ph idx="5" type="body"/>
          </p:nvPr>
        </p:nvSpPr>
        <p:spPr>
          <a:xfrm flipH="false" flipV="false" rot="0">
            <a:off x="5191727" y="2057401"/>
            <a:ext cx="6085857" cy="4119463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indent="-228600" lvl="1" marL="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228600" lvl="2" marL="6858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228600" lvl="3" marL="11430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228600" lvl="4" marL="16002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91" name="Shape 91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92" name="Shape 92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93" name="Shape 93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рисунок">
    <p:bg>
      <p:bgPr>
        <a:solidFill>
          <a:schemeClr val="accent2">
            <a:lumMod val="20000"/>
            <a:lumOff val="80000"/>
          </a:schemeClr>
        </a:solidFill>
      </p:bgPr>
    </p:bg>
    <p:spTree>
      <p:nvGrpSpPr>
        <p:cNvPr hidden="false" id="11" name="GroupShape 1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" name="Shape 12"/>
          <p:cNvSpPr txBox="true"/>
          <p:nvPr isPhoto="false">
            <p:ph idx="0" type="title"/>
          </p:nvPr>
        </p:nvSpPr>
        <p:spPr>
          <a:xfrm flipH="false" flipV="false" rot="0">
            <a:off x="1353827" y="1278294"/>
            <a:ext cx="5000318" cy="4904141"/>
          </a:xfrm>
          <a:prstGeom prst="rect">
            <a:avLst/>
          </a:prstGeom>
        </p:spPr>
        <p:txBody>
          <a:bodyPr anchor="b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13" name="Shape 13"/>
          <p:cNvSpPr txBox="true"/>
          <p:nvPr isPhoto="false">
            <p:ph idx="2" type="body"/>
          </p:nvPr>
        </p:nvSpPr>
        <p:spPr>
          <a:xfrm flipH="false" flipV="false" rot="0">
            <a:off x="6642169" y="-1"/>
            <a:ext cx="4635426" cy="6857999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algn="ctr" indent="0" lvl="0" marL="0">
              <a:buNone/>
              <a:defRPr sz="2000"/>
            </a:lvl1pPr>
          </a:lstStyle>
          <a:p>
            <a:r>
              <a:t>Вставка рисунка</a:t>
            </a:r>
          </a:p>
        </p:txBody>
      </p:sp>
      <p:sp>
        <p:nvSpPr>
          <p:cNvPr hidden="false" id="14" name="Shape 14"/>
          <p:cNvSpPr txBox="false"/>
          <p:nvPr isPhoto="false"/>
        </p:nvSpPr>
        <p:spPr>
          <a:xfrm flipH="false" flipV="false" rot="0"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15" name="Shape 15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16" name="Shape 16"/>
          <p:cNvSpPr txBox="false"/>
          <p:nvPr isPhoto="false"/>
        </p:nvSpPr>
        <p:spPr>
          <a:xfrm flipH="false" flipV="false" rot="0"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подзаголовок">
    <p:bg>
      <p:bgPr>
        <a:solidFill>
          <a:schemeClr val="accent2">
            <a:lumMod val="20000"/>
            <a:lumOff val="80000"/>
          </a:schemeClr>
        </a:solidFill>
      </p:bgPr>
    </p:bg>
    <p:spTree>
      <p:nvGrpSpPr>
        <p:cNvPr hidden="false" id="17" name="GroupShape 1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8" name="Shape 18"/>
          <p:cNvSpPr txBox="true"/>
          <p:nvPr isPhoto="false">
            <p:ph idx="0" type="title"/>
          </p:nvPr>
        </p:nvSpPr>
        <p:spPr>
          <a:xfrm flipH="false" flipV="false" rot="0">
            <a:off x="1353827" y="3508311"/>
            <a:ext cx="9923770" cy="1438762"/>
          </a:xfrm>
          <a:prstGeom prst="rect">
            <a:avLst/>
          </a:prstGeom>
        </p:spPr>
        <p:txBody>
          <a:bodyPr anchor="b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19" name="Shape 19"/>
          <p:cNvSpPr txBox="true"/>
          <p:nvPr isPhoto="false">
            <p:ph idx="2" type="body"/>
          </p:nvPr>
        </p:nvSpPr>
        <p:spPr>
          <a:xfrm flipH="false" flipV="false" rot="0">
            <a:off x="915600" y="0"/>
            <a:ext cx="10361995" cy="34290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algn="ctr" indent="0" lvl="0" marL="0">
              <a:buNone/>
              <a:defRPr sz="2000"/>
            </a:lvl1pPr>
          </a:lstStyle>
          <a:p>
            <a:r>
              <a:t>Вставка рисунка</a:t>
            </a:r>
          </a:p>
        </p:txBody>
      </p:sp>
      <p:sp>
        <p:nvSpPr>
          <p:cNvPr hidden="false" id="20" name="Shape 20"/>
          <p:cNvSpPr txBox="false"/>
          <p:nvPr isPhoto="false"/>
        </p:nvSpPr>
        <p:spPr>
          <a:xfrm flipH="false" flipV="false" rot="0"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21" name="Shape 21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22" name="Shape 22"/>
          <p:cNvSpPr txBox="false"/>
          <p:nvPr isPhoto="false"/>
        </p:nvSpPr>
        <p:spPr>
          <a:xfrm flipH="false" flipV="false" rot="0"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23" name="Shape 23"/>
          <p:cNvSpPr txBox="true"/>
          <p:nvPr isPhoto="false">
            <p:ph idx="3" type="body"/>
          </p:nvPr>
        </p:nvSpPr>
        <p:spPr>
          <a:xfrm flipH="false" flipV="false" rot="0">
            <a:off x="1353828" y="5228488"/>
            <a:ext cx="9923770" cy="1368256"/>
          </a:xfrm>
          <a:prstGeom prst="rect">
            <a:avLst/>
          </a:prstGeom>
        </p:spPr>
        <p:txBody>
          <a:bodyPr anchor="t">
            <a:normAutofit fontScale="100%" lnSpcReduction="0%"/>
          </a:bodyPr>
          <a:lstStyle>
            <a:defPPr/>
            <a:lvl1pPr algn="l" indent="0" lvl="0" marL="0">
              <a:lnSpc>
                <a:spcPct val="80000"/>
              </a:lnSpc>
              <a:spcBef>
                <a:spcPts val="0"/>
              </a:spcBef>
              <a:buNone/>
              <a:defRPr baseline="0" spc="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t>Подзаголовок слайда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объект ">
    <p:bg>
      <p:bgPr>
        <a:solidFill>
          <a:schemeClr val="accent2">
            <a:lumMod val="20000"/>
            <a:lumOff val="80000"/>
          </a:schemeClr>
        </a:solidFill>
      </p:bgPr>
    </p:bg>
    <p:spTree>
      <p:nvGrpSpPr>
        <p:cNvPr hidden="false" id="24" name="GroupShape 2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5" name="Shape 25"/>
          <p:cNvSpPr txBox="true"/>
          <p:nvPr isPhoto="false">
            <p:ph idx="0" type="title"/>
          </p:nvPr>
        </p:nvSpPr>
        <p:spPr>
          <a:xfrm flipH="false" flipV="false" rot="0">
            <a:off x="1468815" y="503852"/>
            <a:ext cx="9150675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26" name="Shape 26"/>
          <p:cNvSpPr txBox="true"/>
          <p:nvPr isPhoto="false">
            <p:ph idx="3" type="body"/>
          </p:nvPr>
        </p:nvSpPr>
        <p:spPr>
          <a:xfrm flipH="false" flipV="false" rot="0">
            <a:off x="1450153" y="2108722"/>
            <a:ext cx="8552264" cy="4119463"/>
          </a:xfrm>
          <a:prstGeom prst="rect">
            <a:avLst/>
          </a:prstGeom>
        </p:spPr>
        <p:txBody>
          <a:bodyPr bIns="0" lIns="0" rIns="0" tIns="0">
            <a:normAutofit fontScale="100%" lnSpcReduction="0%"/>
          </a:bodyPr>
          <a:lstStyle>
            <a:defPPr/>
            <a:lvl1pPr indent="-228600" lvl="0" marL="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1pPr>
            <a:lvl2pPr indent="-228600" lvl="1" marL="6858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228600" lvl="2" marL="11430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228600" lvl="3" marL="16002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228600" lvl="4" marL="2057400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7" name="Shape 27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28" name="Shape 28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29" name="Shape 29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Спасибо 1">
    <p:bg>
      <p:bgPr>
        <a:solidFill>
          <a:schemeClr val="accent2">
            <a:lumMod val="50000"/>
          </a:schemeClr>
        </a:solidFill>
      </p:bgPr>
    </p:bg>
    <p:spTree>
      <p:nvGrpSpPr>
        <p:cNvPr hidden="false" id="30" name="GroupShape 3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1" name="Shape 31"/>
          <p:cNvSpPr txBox="false"/>
          <p:nvPr isPhoto="false"/>
        </p:nvSpPr>
        <p:spPr>
          <a:xfrm flipH="false" flipV="false" rot="0"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32" name="Shape 32"/>
          <p:cNvSpPr txBox="false"/>
          <p:nvPr isPhoto="false"/>
        </p:nvSpPr>
        <p:spPr>
          <a:xfrm flipH="false" flipV="false" rot="0"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33" name="Shape 33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34" name="Shape 34"/>
          <p:cNvSpPr txBox="true"/>
          <p:nvPr isPhoto="false">
            <p:ph idx="0" type="title"/>
          </p:nvPr>
        </p:nvSpPr>
        <p:spPr>
          <a:xfrm flipH="false" flipV="false" rot="0">
            <a:off x="1317614" y="690511"/>
            <a:ext cx="4964670" cy="5253089"/>
          </a:xfrm>
          <a:prstGeom prst="rect">
            <a:avLst/>
          </a:prstGeom>
        </p:spPr>
        <p:txBody>
          <a:bodyPr anchor="b">
            <a:normAutofit fontScale="100%" lnSpcReduction="0%"/>
          </a:bodyPr>
          <a:lstStyle>
            <a:defPPr/>
            <a:lvl1pPr lvl="0">
              <a:defRPr sz="6000">
                <a:solidFill>
                  <a:schemeClr val="bg1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35" name="Shape 35"/>
          <p:cNvSpPr txBox="true"/>
          <p:nvPr isPhoto="false">
            <p:ph idx="4" type="body"/>
          </p:nvPr>
        </p:nvSpPr>
        <p:spPr>
          <a:xfrm flipH="false" flipV="false" rot="0">
            <a:off x="6282286" y="690465"/>
            <a:ext cx="4784372" cy="5253089"/>
          </a:xfrm>
          <a:prstGeom prst="rect">
            <a:avLst/>
          </a:prstGeom>
        </p:spPr>
        <p:txBody>
          <a:bodyPr anchor="ctr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indent="-285750" lvl="1" marL="7429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800">
                <a:solidFill>
                  <a:schemeClr val="bg1"/>
                </a:solidFill>
              </a:defRPr>
            </a:lvl2pPr>
            <a:lvl3pPr indent="-285750" lvl="2" marL="12001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600">
                <a:solidFill>
                  <a:schemeClr val="bg1"/>
                </a:solidFill>
              </a:defRPr>
            </a:lvl3pPr>
            <a:lvl4pPr indent="-285750" lvl="3" marL="16573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400">
                <a:solidFill>
                  <a:schemeClr val="bg1"/>
                </a:solidFill>
              </a:defRPr>
            </a:lvl4pPr>
            <a:lvl5pPr indent="-285750" lvl="4" marL="21145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2 объекта 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36" name="GroupShape 3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7" name="Shape 37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38" name="Shape 38"/>
          <p:cNvSpPr txBox="true"/>
          <p:nvPr isPhoto="false">
            <p:ph idx="3" type="body"/>
          </p:nvPr>
        </p:nvSpPr>
        <p:spPr>
          <a:xfrm flipH="false" flipV="false" rot="0">
            <a:off x="1468814" y="2057401"/>
            <a:ext cx="4627186" cy="4119463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indent="-228600" lvl="1" marL="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228600" lvl="2" marL="6858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228600" lvl="3" marL="11430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228600" lvl="4" marL="16002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9" name="Shape 39"/>
          <p:cNvSpPr txBox="true"/>
          <p:nvPr isPhoto="false">
            <p:ph idx="5" type="body"/>
          </p:nvPr>
        </p:nvSpPr>
        <p:spPr>
          <a:xfrm flipH="false" flipV="false" rot="0">
            <a:off x="6668185" y="2057401"/>
            <a:ext cx="4609399" cy="4119463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indent="-228600" lvl="1" marL="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2pPr>
            <a:lvl3pPr indent="-228600" lvl="2" marL="6858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3pPr>
            <a:lvl4pPr indent="-228600" lvl="3" marL="11430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4pPr>
            <a:lvl5pPr indent="-228600" lvl="4" marL="1600200">
              <a:spcBef>
                <a:spcPts val="1000"/>
              </a:spcBef>
              <a:spcAft>
                <a:spcPts val="1200"/>
              </a:spcAft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0" name="Shape 40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41" name="Shape 41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42" name="Shape 42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1">
    <p:bg>
      <p:bgPr>
        <a:solidFill>
          <a:schemeClr val="accent2">
            <a:lumMod val="50000"/>
          </a:schemeClr>
        </a:solidFill>
      </p:bgPr>
    </p:bg>
    <p:spTree>
      <p:nvGrpSpPr>
        <p:cNvPr hidden="false" id="43" name="GroupShape 4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4" name="Shape 44"/>
          <p:cNvSpPr txBox="false"/>
          <p:nvPr isPhoto="false"/>
        </p:nvSpPr>
        <p:spPr>
          <a:xfrm flipH="false" flipV="false" rot="0"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45" name="Shape 45"/>
          <p:cNvSpPr txBox="false"/>
          <p:nvPr isPhoto="false"/>
        </p:nvSpPr>
        <p:spPr>
          <a:xfrm flipH="false" flipV="false" rot="0"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46" name="Shape 46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47" name="Shape 47"/>
          <p:cNvSpPr txBox="true"/>
          <p:nvPr isPhoto="false">
            <p:ph idx="0" type="title"/>
          </p:nvPr>
        </p:nvSpPr>
        <p:spPr>
          <a:xfrm flipH="false" flipV="false" rot="0">
            <a:off x="1317615" y="690511"/>
            <a:ext cx="5185821" cy="5253089"/>
          </a:xfrm>
          <a:prstGeom prst="rect">
            <a:avLst/>
          </a:prstGeom>
        </p:spPr>
        <p:txBody>
          <a:bodyPr anchor="b">
            <a:normAutofit fontScale="100%" lnSpcReduction="0%"/>
          </a:bodyPr>
          <a:lstStyle>
            <a:defPPr/>
            <a:lvl1pPr lvl="0">
              <a:defRPr sz="6000">
                <a:solidFill>
                  <a:schemeClr val="bg1"/>
                </a:solidFill>
              </a:defRPr>
            </a:lvl1pPr>
          </a:lstStyle>
          <a:p>
            <a:r>
              <a:t>Заголовок слайда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таблица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48" name="GroupShape 4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9" name="Shape 49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50" name="Shape 50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51" name="Shape 51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52" name="Shape 52"/>
          <p:cNvSpPr txBox="true"/>
          <p:nvPr isPhoto="false">
            <p:ph idx="4" type="body"/>
          </p:nvPr>
        </p:nvSpPr>
        <p:spPr>
          <a:xfrm flipH="false" flipV="false" rot="0">
            <a:off x="1487488" y="2057400"/>
            <a:ext cx="9790112" cy="38862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>
              <a:defRPr sz="2400"/>
            </a:lvl1pPr>
          </a:lstStyle>
          <a:p>
            <a:r>
              <a:t>Вставка таблицы</a:t>
            </a:r>
          </a:p>
        </p:txBody>
      </p:sp>
      <p:sp>
        <p:nvSpPr>
          <p:cNvPr hidden="false" id="53" name="Shape 53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cust">
  <p:cSld name="Заголовок и 2 объекта 2">
    <p:bg>
      <p:bgPr>
        <a:solidFill>
          <a:schemeClr val="accent5">
            <a:lumMod val="20000"/>
            <a:lumOff val="80000"/>
          </a:schemeClr>
        </a:solidFill>
      </p:bgPr>
    </p:bg>
    <p:spTree>
      <p:nvGrpSpPr>
        <p:cNvPr hidden="false"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5" name="Shape 55"/>
          <p:cNvSpPr txBox="false"/>
          <p:nvPr isPhoto="false"/>
        </p:nvSpPr>
        <p:spPr>
          <a:xfrm flipH="false" flipV="false" rot="0"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</a:p>
        </p:txBody>
      </p:sp>
      <p:sp>
        <p:nvSpPr>
          <p:cNvPr hidden="false" id="56" name="Shape 56"/>
          <p:cNvSpPr txBox="false"/>
          <p:nvPr isPhoto="false"/>
        </p:nvSpPr>
        <p:spPr>
          <a:xfrm flipH="false" flipV="false" rot="0"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0"/>
          <a:fillRef idx="0">
            <a:schemeClr val="accent1"/>
          </a:fillRef>
          <a:effectRef idx="0"/>
          <a:fontRef idx="none"/>
        </p:style>
      </p:sp>
      <p:sp>
        <p:nvSpPr>
          <p:cNvPr hidden="false" id="57" name="Shape 57"/>
          <p:cNvSpPr txBox="true"/>
          <p:nvPr isPhoto="false">
            <p:ph idx="0" type="title"/>
          </p:nvPr>
        </p:nvSpPr>
        <p:spPr>
          <a:xfrm flipH="false" flipV="false" rot="0">
            <a:off x="1468814" y="503852"/>
            <a:ext cx="9808773" cy="1427585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defRPr sz="3600"/>
            </a:lvl1pPr>
          </a:lstStyle>
          <a:p>
            <a:r>
              <a:t>Заголовок слайда</a:t>
            </a:r>
          </a:p>
        </p:txBody>
      </p:sp>
      <p:sp>
        <p:nvSpPr>
          <p:cNvPr hidden="false" id="58" name="Shape 58"/>
          <p:cNvSpPr txBox="true"/>
          <p:nvPr isPhoto="false">
            <p:ph idx="4" type="body"/>
          </p:nvPr>
        </p:nvSpPr>
        <p:spPr>
          <a:xfrm flipH="false" flipV="false" rot="0">
            <a:off x="1468814" y="2066731"/>
            <a:ext cx="6452876" cy="3867537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lvl="0">
              <a:lnSpc>
                <a:spcPct val="100000"/>
              </a:lnSpc>
              <a:spcAft>
                <a:spcPts val="600"/>
              </a:spcAft>
              <a:defRPr sz="2000"/>
            </a:lvl1pPr>
            <a:lvl2pPr lvl="1">
              <a:lnSpc>
                <a:spcPct val="100000"/>
              </a:lnSpc>
              <a:spcAft>
                <a:spcPts val="600"/>
              </a:spcAft>
              <a:defRPr sz="2000"/>
            </a:lvl2pPr>
            <a:lvl3pPr lvl="2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 lvl="3">
              <a:lnSpc>
                <a:spcPct val="100000"/>
              </a:lnSpc>
              <a:spcAft>
                <a:spcPts val="1200"/>
              </a:spcAft>
              <a:defRPr sz="2000"/>
            </a:lvl4pPr>
            <a:lvl5pPr lvl="4"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9" name="Shape 59"/>
          <p:cNvSpPr txBox="true"/>
          <p:nvPr isPhoto="false">
            <p:ph idx="5" type="body"/>
          </p:nvPr>
        </p:nvSpPr>
        <p:spPr>
          <a:xfrm flipH="false" flipV="false" rot="0">
            <a:off x="8169196" y="2066731"/>
            <a:ext cx="3108391" cy="3867537"/>
          </a:xfrm>
          <a:prstGeom prst="rect">
            <a:avLst/>
          </a:prstGeom>
        </p:spPr>
        <p:txBody>
          <a:bodyPr lIns="0">
            <a:normAutofit fontScale="100%" lnSpcReduction="0%"/>
          </a:bodyPr>
          <a:lstStyle>
            <a:defPPr/>
            <a:lvl1pPr indent="0" lvl="0" marL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indent="-342900" lvl="1" marL="800100">
              <a:lnSpc>
                <a:spcPct val="100000"/>
              </a:lnSpc>
              <a:spcAft>
                <a:spcPts val="600"/>
              </a:spcAft>
              <a:buFont typeface="Arial"/>
              <a:buChar char="•"/>
              <a:defRPr sz="2000"/>
            </a:lvl2pPr>
            <a:lvl3pPr indent="-342900" lvl="2" marL="1257300">
              <a:buFont typeface="Arial"/>
              <a:buChar char="•"/>
              <a:defRPr sz="2000"/>
            </a:lvl3pPr>
            <a:lvl4pPr indent="-342900" lvl="3" marL="1714500">
              <a:buFont typeface="Arial"/>
              <a:buChar char="•"/>
              <a:defRPr sz="2000"/>
            </a:lvl4pPr>
            <a:lvl5pPr indent="-342900" lvl="4" marL="2171700">
              <a:buFont typeface="Arial"/>
              <a:buChar char="•"/>
              <a:defRPr sz="2000"/>
            </a:lvl5pPr>
          </a:lstStyle>
          <a:p>
            <a:pPr lvl="0"/>
            <a:r>
              <a:t>Щелкните, чтобы добавить содержимое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0" name="Shape 60"/>
          <p:cNvSpPr txBox="true"/>
          <p:nvPr isPhoto="false">
            <p:ph idx="12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7" Target="../slideLayouts/slideLayout6.xml" Type="http://schemas.openxmlformats.org/officeDocument/2006/relationships/slideLayout"/>
  <Relationship Id="rId6" Target="../slideLayouts/slideLayout5.xml" Type="http://schemas.openxmlformats.org/officeDocument/2006/relationships/slideLayout"/>
  <Relationship Id="rId14" Target="../slideLayouts/slideLayout13.xml" Type="http://schemas.openxmlformats.org/officeDocument/2006/relationships/slideLayout"/>
  <Relationship Id="rId13" Target="../slideLayouts/slideLayout12.xml" Type="http://schemas.openxmlformats.org/officeDocument/2006/relationships/slideLayout"/>
  <Relationship Id="rId4" Target="../slideLayouts/slideLayout3.xml" Type="http://schemas.openxmlformats.org/officeDocument/2006/relationships/slideLayout"/>
  <Relationship Id="rId3" Target="../slideLayouts/slideLayout2.xml" Type="http://schemas.openxmlformats.org/officeDocument/2006/relationships/slideLayout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5" Target="../slideLayouts/slideLayout4.xml" Type="http://schemas.openxmlformats.org/officeDocument/2006/relationships/slideLayout"/>
  <Relationship Id="rId11" Target="../slideLayouts/slideLayout10.xml" Type="http://schemas.openxmlformats.org/officeDocument/2006/relationships/slideLayout"/>
  <Relationship Id="rId8" Target="../slideLayouts/slideLayout7.xml" Type="http://schemas.openxmlformats.org/officeDocument/2006/relationships/slideLayout"/>
  <Relationship Id="rId2" Target="../slideLayouts/slideLayout1.xml" Type="http://schemas.openxmlformats.org/officeDocument/2006/relationships/slideLayout"/>
  <Relationship Id="rId9" Target="../slideLayouts/slideLayout8.xml" Type="http://schemas.openxmlformats.org/officeDocument/2006/relationships/slideLayout"/>
  <Relationship Id="rId15" Target="../slideLayouts/slideLayout14.xml" Type="http://schemas.openxmlformats.org/officeDocument/2006/relationships/slideLayout"/>
  <Relationship Id="rId1" Target="../theme/theme1.xml" Type="http://schemas.openxmlformats.org/officeDocument/2006/relationships/theme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838200" y="365125"/>
            <a:ext cx="10515600" cy="1325562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Щелкните, чтобы изменить стили текста образца слайда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b="false" baseline="0" cap="all" spc="150" sz="900">
                <a:solidFill>
                  <a:schemeClr val="bg2">
                    <a:lumMod val="50000"/>
                  </a:schemeClr>
                </a:solidFill>
                <a:latin typeface="Univers Light"/>
                <a:ea typeface="Univers Light"/>
                <a:cs typeface="Univers Light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b="false" baseline="0" cap="all" spc="150" sz="900">
                <a:solidFill>
                  <a:schemeClr val="bg2">
                    <a:lumMod val="50000"/>
                  </a:schemeClr>
                </a:solidFill>
                <a:latin typeface="Univers Light"/>
                <a:ea typeface="Univers Light"/>
                <a:cs typeface="Univers Light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412136" y="5943601"/>
            <a:ext cx="968983" cy="651911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b="true" baseline="0" spc="150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xStyles>
    <p:titleStyle>
      <a:defPPr/>
      <a:lvl1pPr algn="l" lvl="0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228600" lvl="0" marL="2286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algn="l" indent="-228600" lvl="1" marL="6858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slideLayouts/slideLayout7.xml" Type="http://schemas.openxmlformats.org/officeDocument/2006/relationships/slideLayout"/>
</Relationships>

</file>

<file path=ppt/slides/_rels/slide10.xml.rels><?xml version="1.0" encoding="UTF-8" standalone="no" ?>
<Relationships xmlns="http://schemas.openxmlformats.org/package/2006/relationships">
  <Relationship Id="rId1" Target="../media/5.png" Type="http://schemas.openxmlformats.org/officeDocument/2006/relationships/image"/>
  <Relationship Id="rId2" Target="mailto:ojeva@kubsu.ru" TargetMode="External" Type="http://schemas.openxmlformats.org/officeDocument/2006/relationships/hyperlink"/>
  <Relationship Id="rId3" Target="../slideLayouts/slideLayout11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1" Target="../slideLayouts/slideLayout11.xml" Type="http://schemas.openxmlformats.org/officeDocument/2006/relationships/slideLayout"/>
</Relationships>

</file>

<file path=ppt/slides/_rels/slide3.xml.rels><?xml version="1.0" encoding="UTF-8" standalone="no" ?>
<Relationships xmlns="http://schemas.openxmlformats.org/package/2006/relationships">
  <Relationship Id="rId1" Target="../slideLayouts/slideLayout4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slideLayouts/slideLayout2.xml" Type="http://schemas.openxmlformats.org/officeDocument/2006/relationships/slideLayout"/>
</Relationships>

</file>

<file path=ppt/slides/_rels/slide5.xml.rels><?xml version="1.0" encoding="UTF-8" standalone="no" ?>
<Relationships xmlns="http://schemas.openxmlformats.org/package/2006/relationships">
  <Relationship Id="rId1" Target="../slideLayouts/slideLayout4.xml" Type="http://schemas.openxmlformats.org/officeDocument/2006/relationships/slideLayout"/>
</Relationships>

</file>

<file path=ppt/slides/_rels/slide6.xml.rels><?xml version="1.0" encoding="UTF-8" standalone="no" ?>
<Relationships xmlns="http://schemas.openxmlformats.org/package/2006/relationships">
  <Relationship Id="rId1" Target="https://trudvsem.ru/information-pages/target-education" TargetMode="External" Type="http://schemas.openxmlformats.org/officeDocument/2006/relationships/hyperlink"/>
  <Relationship Id="rId2" Target="../media/1.png" Type="http://schemas.openxmlformats.org/officeDocument/2006/relationships/image"/>
  <Relationship Id="rId3" Target="../media/2.png" Type="http://schemas.openxmlformats.org/officeDocument/2006/relationships/image"/>
  <Relationship Id="rId4" Target="../slideLayouts/slideLayout3.xml" Type="http://schemas.openxmlformats.org/officeDocument/2006/relationships/slideLayout"/>
</Relationships>

</file>

<file path=ppt/slides/_rels/slide7.xml.rels><?xml version="1.0" encoding="UTF-8" standalone="no" ?>
<Relationships xmlns="http://schemas.openxmlformats.org/package/2006/relationships">
  <Relationship Id="rId6" Target="../slideLayouts/slideLayout4.xml" Type="http://schemas.openxmlformats.org/officeDocument/2006/relationships/slideLayout"/>
  <Relationship Id="rId1" Target="https://trudvsem.ru/information-pages/target-education" TargetMode="External" Type="http://schemas.openxmlformats.org/officeDocument/2006/relationships/hyperlink"/>
  <Relationship Id="rId2" Target="https://vk.com/video-72147680_456239310" TargetMode="External" Type="http://schemas.openxmlformats.org/officeDocument/2006/relationships/hyperlink"/>
  <Relationship Id="rId3" Target="https://vk.com/video/@federal_slujba?z=video-72147680_456239309%2Fclub72147680%2Fpl_-72147680_-2" TargetMode="External" Type="http://schemas.openxmlformats.org/officeDocument/2006/relationships/hyperlink"/>
  <Relationship Id="rId4" Target="../media/3.png" Type="http://schemas.openxmlformats.org/officeDocument/2006/relationships/image"/>
  <Relationship Id="rId5" Target="../media/4.png" Type="http://schemas.openxmlformats.org/officeDocument/2006/relationships/image"/>
</Relationships>

</file>

<file path=ppt/slides/_rels/slide8.xml.rels><?xml version="1.0" encoding="UTF-8" standalone="no" ?>
<Relationships xmlns="http://schemas.openxmlformats.org/package/2006/relationships">
  <Relationship Id="rId1" Target="../slideLayouts/slideLayout4.xml" Type="http://schemas.openxmlformats.org/officeDocument/2006/relationships/slideLayout"/>
</Relationships>

</file>

<file path=ppt/slides/_rels/slide9.xml.rels><?xml version="1.0" encoding="UTF-8" standalone="no" ?>
<Relationships xmlns="http://schemas.openxmlformats.org/package/2006/relationships">
  <Relationship Id="rId1" Target="../slideLayouts/slideLayout4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94" name="GroupShape 9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5" name="Shape 95"/>
          <p:cNvSpPr txBox="true"/>
          <p:nvPr isPhoto="false">
            <p:ph idx="0" type="title"/>
          </p:nvPr>
        </p:nvSpPr>
        <p:spPr>
          <a:xfrm flipH="false" flipV="false" rot="0">
            <a:off x="3411886" y="3650021"/>
            <a:ext cx="8111520" cy="260329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r"/>
            <a:r>
              <a:t>Целевое обучение: новые правила</a:t>
            </a:r>
          </a:p>
        </p:txBody>
      </p:sp>
    </p:spTree>
  </p:cSld>
</p:sld>
</file>

<file path=ppt/slides/slide10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47" name="GroupShape 14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49" name="Picture 149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10414669" y="5075861"/>
            <a:ext cx="1194920" cy="1274173"/>
          </a:xfrm>
          <a:prstGeom prst="rect">
            <a:avLst/>
          </a:prstGeom>
        </p:spPr>
      </p:pic>
      <p:sp>
        <p:nvSpPr>
          <p:cNvPr hidden="false" id="150" name="Shape 150"/>
          <p:cNvSpPr txBox="false"/>
          <p:nvPr isPhoto="false"/>
        </p:nvSpPr>
        <p:spPr>
          <a:xfrm flipH="false" flipV="false" rot="0">
            <a:off x="1660421" y="1805734"/>
            <a:ext cx="9750669" cy="3270126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 indent="0" marL="0">
              <a:lnSpc>
                <a:spcPct val="150000"/>
              </a:lnSpc>
            </a:pPr>
            <a:r>
              <a:rPr sz="28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ФГБОУ ВО «Кубанский государственный университет»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>
              <a:lnSpc>
                <a:spcPct val="150000"/>
              </a:lnSpc>
            </a:pPr>
            <a:endParaRPr b="true" sz="280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algn="ctr" indent="0" marL="0">
              <a:lnSpc>
                <a:spcPct val="150000"/>
              </a:lnSpc>
            </a:pPr>
            <a:r>
              <a:rPr b="true" sz="28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Учебно-методическое управление (УМУ)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>
              <a:lnSpc>
                <a:spcPct val="150000"/>
              </a:lnSpc>
            </a:pPr>
            <a:r>
              <a:rPr b="true" sz="28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(861) 219-95-25, 219-96-07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>
              <a:lnSpc>
                <a:spcPct val="150000"/>
              </a:lnSpc>
            </a:pPr>
            <a:r>
              <a:rPr b="true" sz="2800" u="sng">
                <a:solidFill>
                  <a:srgbClr val="0000FF"/>
                </a:solidFill>
                <a:latin typeface="+mj-lt"/>
                <a:ea typeface="+mj-ea"/>
                <a:cs typeface="+mj-cs"/>
                <a:hlinkClick r:id="rId2"/>
              </a:rPr>
              <a:t>ojeva@kubsu.ru</a:t>
            </a:r>
            <a:endParaRPr b="true" sz="280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hidden="false" id="151" name="Shape 151"/>
          <p:cNvSpPr txBox="true"/>
          <p:nvPr isPhoto="false"/>
        </p:nvSpPr>
        <p:spPr>
          <a:xfrm flipH="false" flipV="false" rot="0">
            <a:off x="2241755" y="1374451"/>
            <a:ext cx="8898590" cy="461665"/>
          </a:xfrm>
          <a:prstGeom prst="rect">
            <a:avLst/>
          </a:prstGeom>
          <a:noFill/>
        </p:spPr>
        <p:txBody>
          <a:bodyPr bIns="45720" lIns="91440" rIns="91440" tIns="45720" wrap="none">
            <a:spAutoFit/>
          </a:bodyPr>
          <a:p>
            <a:pPr algn="l" indent="0" marL="0"/>
            <a:r>
              <a:rPr sz="2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Подробную информацию можно получить у специалистов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96" name="GroupShape 9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97" name="Shape 97"/>
          <p:cNvSpPr txBox="true"/>
          <p:nvPr isPhoto="false">
            <p:ph idx="0" type="title"/>
          </p:nvPr>
        </p:nvSpPr>
        <p:spPr>
          <a:xfrm flipH="false" flipV="false" rot="0">
            <a:off x="1455584" y="737115"/>
            <a:ext cx="3214740" cy="540709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Нормативная база</a:t>
            </a:r>
          </a:p>
        </p:txBody>
      </p:sp>
      <p:sp>
        <p:nvSpPr>
          <p:cNvPr hidden="false" id="98" name="Shape 98"/>
          <p:cNvSpPr txBox="true"/>
          <p:nvPr isPhoto="false">
            <p:ph idx="3" type="body"/>
          </p:nvPr>
        </p:nvSpPr>
        <p:spPr>
          <a:xfrm flipH="false" flipV="false" rot="0">
            <a:off x="4744789" y="737115"/>
            <a:ext cx="6355829" cy="5407091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rPr b="true"/>
              <a:t>Федеральный закон от 14.04.2023 № 124-ФЗ </a:t>
            </a:r>
            <a:r>
              <a:t>«О внесении изменений в Федеральный закон "Об образовании в Российской Федерации"»</a:t>
            </a:r>
          </a:p>
          <a:p>
            <a:pPr algn="ctr" indent="0" marL="0">
              <a:buNone/>
            </a:pPr>
            <a:r>
              <a:t>Начало действия документа – </a:t>
            </a:r>
            <a:r>
              <a:rPr b="true"/>
              <a:t>01.05.2024 г.</a:t>
            </a:r>
          </a:p>
          <a:p>
            <a:r>
              <a:rPr b="true"/>
              <a:t>Постановление Правительства РФ от 27.04.2024 № 555 </a:t>
            </a:r>
            <a:r>
              <a:t>«О целевом обучении по образовательным программам среднего профессионального и высшего образования» (</a:t>
            </a:r>
            <a:r>
              <a:rPr i="true"/>
              <a:t>вместе с «Положением о целевом обучении по образовательным программам среднего профессионального и высшего образования», «Правилами установления квоты приема на целевое обучение по образовательным программам высшего образования за счет бюджетных ассигнований федерального бюджета»</a:t>
            </a:r>
            <a:r>
              <a:t>)</a:t>
            </a:r>
          </a:p>
          <a:p>
            <a:pPr algn="ctr" indent="0" marL="0">
              <a:spcAft>
                <a:spcPts val="0"/>
              </a:spcAft>
              <a:buNone/>
            </a:pPr>
            <a:r>
              <a:t>Начало действия документа - </a:t>
            </a:r>
            <a:r>
              <a:rPr b="true"/>
              <a:t>01.05.2024 г.</a:t>
            </a:r>
          </a:p>
          <a:p>
            <a:pPr algn="ctr" indent="0" marL="0">
              <a:buNone/>
            </a:pPr>
            <a:r>
              <a:t>(за исключением отдельных положений)</a:t>
            </a:r>
          </a:p>
        </p:txBody>
      </p:sp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99" name="GroupShape 9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0" name="Shape 100"/>
          <p:cNvSpPr txBox="true"/>
          <p:nvPr isPhoto="false">
            <p:ph idx="0" type="title"/>
          </p:nvPr>
        </p:nvSpPr>
        <p:spPr>
          <a:xfrm flipH="false" flipV="false" rot="0">
            <a:off x="1381119" y="334102"/>
            <a:ext cx="9150675" cy="629265"/>
          </a:xfrm>
          <a:prstGeom prst="rect">
            <a:avLst/>
          </a:prstGeom>
        </p:spPr>
        <p:txBody>
          <a:bodyPr anchor="ctr">
            <a:normAutofit fontScale="100%" lnSpcReduction="0%"/>
          </a:bodyPr>
          <a:lstStyle>
            <a:defPPr/>
            <a:lvl1pPr lvl="0"/>
          </a:lstStyle>
          <a:p>
            <a:r>
              <a:t>Основные нововведения</a:t>
            </a:r>
          </a:p>
        </p:txBody>
      </p:sp>
      <p:sp>
        <p:nvSpPr>
          <p:cNvPr hidden="false" id="101" name="Shape 101"/>
          <p:cNvSpPr txBox="true"/>
          <p:nvPr isPhoto="false"/>
        </p:nvSpPr>
        <p:spPr>
          <a:xfrm flipH="false" flipV="false" rot="0">
            <a:off x="1381119" y="1109457"/>
            <a:ext cx="9758829" cy="483414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l" indent="0" lvl="0" marL="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true" i="false" strike="noStrike" sz="1800" u="none"/>
              <a:t>Использование Единой цифровой платформы в сфере занятости и трудовых отношений (ЕЦП) «Работа России». </a:t>
            </a:r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true" i="false" strike="noStrike" sz="1800" u="none"/>
              <a:t>Заказчик формирует предложения </a:t>
            </a:r>
            <a:r>
              <a:rPr b="false" i="false" strike="noStrike" sz="1800" u="none"/>
              <a:t>о заключении договоров о целевом обучении.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true" i="false" strike="noStrike" sz="1800" u="none"/>
              <a:t>Заказчик устанавливает требования к гражданам</a:t>
            </a:r>
            <a:r>
              <a:rPr b="false" i="false" strike="noStrike" sz="1800" u="none"/>
              <a:t>, желающим заключить договор о целевом обучении.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true" i="false" strike="noStrike" sz="1800" u="none"/>
              <a:t>Граждане подают заявки</a:t>
            </a:r>
            <a:r>
              <a:rPr b="false" i="false" strike="noStrike" sz="1800" u="none"/>
              <a:t> на заключение договора о целевом обучении в соответствии с предложениями заказчиков.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false" i="false" strike="noStrike" sz="1800" u="none"/>
              <a:t>Срок трудовой деятельности в соответствии с договором о целевом обучении – </a:t>
            </a:r>
            <a:r>
              <a:rPr b="true" i="false" strike="noStrike" sz="1800" u="none"/>
              <a:t>от 3 до 5 лет.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false" i="false" strike="noStrike" sz="1800" u="none"/>
              <a:t>Заключение договора о целевом обучении с гражданином, поступающим на обучение, </a:t>
            </a:r>
            <a:r>
              <a:rPr b="true" i="false" strike="noStrike" sz="1800" u="none"/>
              <a:t>после зачисления.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false" i="false" strike="noStrike" sz="1800" u="none"/>
              <a:t>Заказчик может установить требования </a:t>
            </a:r>
            <a:r>
              <a:rPr b="true" i="false" strike="noStrike" sz="1800" u="none"/>
              <a:t>к успеваемости</a:t>
            </a:r>
            <a:r>
              <a:rPr b="false" i="false" strike="noStrike" sz="1800" u="none"/>
              <a:t> гражданина.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false" i="false" strike="noStrike" sz="1800" u="none"/>
              <a:t>Возможно прохождение гражданином </a:t>
            </a:r>
            <a:r>
              <a:rPr b="true" i="false" strike="noStrike" sz="1800" u="none"/>
              <a:t>практической подготовки </a:t>
            </a:r>
            <a:r>
              <a:rPr b="false" i="false" strike="noStrike" sz="1800" u="none"/>
              <a:t>у заказчика/работодателя и сопровождение гражданина наставником.</a:t>
            </a:r>
            <a:endParaRPr b="false" i="false" strike="noStrike" sz="1800" u="none"/>
          </a:p>
          <a:p>
            <a:pPr indent="-285750" marL="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b="false" i="false" strike="noStrike" sz="1800" u="none"/>
              <a:t>При поступлении  на обучение или во время обучения по образовательной программе гражданин вправе заключить договор о ЦО </a:t>
            </a:r>
            <a:r>
              <a:rPr b="true" i="false" strike="noStrike" sz="1800" u="none"/>
              <a:t>только с одним заказчиком.</a:t>
            </a:r>
            <a:endParaRPr b="false" i="false" strike="noStrike" sz="1800" u="none"/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02" name="GroupShape 10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3" name="Shape 103"/>
          <p:cNvSpPr txBox="true"/>
          <p:nvPr isPhoto="false">
            <p:ph idx="0" type="title"/>
          </p:nvPr>
        </p:nvSpPr>
        <p:spPr>
          <a:xfrm flipH="false" flipV="false" rot="0">
            <a:off x="1406957" y="4112383"/>
            <a:ext cx="2972367" cy="224953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Стороны договора о целевом обучении</a:t>
            </a:r>
          </a:p>
        </p:txBody>
      </p:sp>
      <p:sp>
        <p:nvSpPr>
          <p:cNvPr hidden="false" id="104" name="Shape 104"/>
          <p:cNvSpPr txBox="true"/>
          <p:nvPr isPhoto="false"/>
        </p:nvSpPr>
        <p:spPr>
          <a:xfrm flipH="false" flipV="false" rot="0">
            <a:off x="4680157" y="612844"/>
            <a:ext cx="7177548" cy="600164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АБИТУРИЕНТ</a:t>
            </a:r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(договор с ним заключается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случае поступления)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b="true"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ЗАКАЗЧИК</a:t>
            </a:r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(организация, гарантирующая трудоустройство абитуриенту после окончания обучения). Заказчиком может выступать не только само учебное заведение, но и управление образования: в этом случае в заявке местом работы абитуриента указывается конкретное учебное заведение.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endParaRPr sz="24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r" indent="0" marL="0"/>
            <a:r>
              <a:rPr b="true"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ВУЗ</a:t>
            </a:r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становится стороной договора в том случае, если заказчик в своей заявке прописывает параметры обучения: успеваемость, длительность практики, определенные дисциплины и т.п.)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5" name="Shape 105"/>
          <p:cNvSpPr txBox="false"/>
          <p:nvPr isPhoto="false"/>
        </p:nvSpPr>
        <p:spPr>
          <a:xfrm flipH="false" flipV="false" rot="0">
            <a:off x="4041058" y="747251"/>
            <a:ext cx="462117" cy="3529781"/>
          </a:xfrm>
          <a:prstGeom prst="leftBrace">
            <a:avLst>
              <a:gd fmla="val 11150" name="adj1"/>
              <a:gd fmla="val 50000" name="adj2"/>
            </a:avLst>
          </a:prstGeom>
          <a:noFill/>
          <a:ln w="38100">
            <a:solidFill>
              <a:schemeClr val="accent3">
                <a:lumMod val="25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6" name="Shape 106"/>
          <p:cNvSpPr txBox="true"/>
          <p:nvPr isPhoto="false"/>
        </p:nvSpPr>
        <p:spPr>
          <a:xfrm flipH="false" flipV="false" rot="0">
            <a:off x="1922205" y="1620851"/>
            <a:ext cx="1941869" cy="1015662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b="true" sz="2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обязательные стороны договора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5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07" name="GroupShape 10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08" name="Shape 108"/>
          <p:cNvSpPr txBox="true"/>
          <p:nvPr isPhoto="false"/>
        </p:nvSpPr>
        <p:spPr>
          <a:xfrm flipH="false" flipV="false" rot="0">
            <a:off x="1387164" y="237032"/>
            <a:ext cx="9742952" cy="58477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3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Прием на целевое обучение в пределах квоты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9" name="Shape 109"/>
          <p:cNvSpPr txBox="false"/>
          <p:nvPr isPhoto="false"/>
        </p:nvSpPr>
        <p:spPr>
          <a:xfrm flipH="false" flipV="false" rot="0">
            <a:off x="1313610" y="849481"/>
            <a:ext cx="2019524" cy="1195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20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Заказчик (работодатель)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0" name="Shape 110"/>
          <p:cNvSpPr txBox="false"/>
          <p:nvPr isPhoto="false"/>
        </p:nvSpPr>
        <p:spPr>
          <a:xfrm flipH="false" flipV="false" rot="0">
            <a:off x="3462798" y="1383991"/>
            <a:ext cx="1076325" cy="287999"/>
          </a:xfrm>
          <a:prstGeom prst="rightArrow">
            <a:avLst/>
          </a:prstGeom>
          <a:solidFill>
            <a:schemeClr val="bg1"/>
          </a:solidFill>
          <a:ln w="12700">
            <a:solidFill>
              <a:srgbClr val="58696B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1" name="Shape 111"/>
          <p:cNvSpPr txBox="false"/>
          <p:nvPr isPhoto="false"/>
        </p:nvSpPr>
        <p:spPr>
          <a:xfrm flipH="false" flipV="false" rot="0">
            <a:off x="4668786" y="869981"/>
            <a:ext cx="6038543" cy="11745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Предложения о заключении договора 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о целевом обучении на ЕЦП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(по всем образовательным программам </a:t>
            </a:r>
            <a:r>
              <a:rPr sz="20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 10 июня</a:t>
            </a:r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2" name="Shape 112"/>
          <p:cNvSpPr txBox="false"/>
          <p:nvPr isPhoto="false"/>
        </p:nvSpPr>
        <p:spPr>
          <a:xfrm flipH="false" flipV="false" rot="0">
            <a:off x="9880653" y="2102074"/>
            <a:ext cx="179999" cy="180000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dk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3" name="Shape 113"/>
          <p:cNvSpPr txBox="false"/>
          <p:nvPr isPhoto="false"/>
        </p:nvSpPr>
        <p:spPr>
          <a:xfrm flipH="false" flipV="false" rot="0">
            <a:off x="9230954" y="2307984"/>
            <a:ext cx="1476375" cy="859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Абитуриент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4" name="Shape 114"/>
          <p:cNvSpPr txBox="false"/>
          <p:nvPr isPhoto="false"/>
        </p:nvSpPr>
        <p:spPr>
          <a:xfrm flipH="false" flipV="false" rot="10800000">
            <a:off x="8152291" y="2655048"/>
            <a:ext cx="819150" cy="287055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dk1">
                <a:shade val="50000"/>
              </a:schemeClr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5" name="Shape 115"/>
          <p:cNvSpPr txBox="false"/>
          <p:nvPr isPhoto="false"/>
        </p:nvSpPr>
        <p:spPr>
          <a:xfrm flipH="false" flipV="false" rot="0">
            <a:off x="1313610" y="2307984"/>
            <a:ext cx="6758674" cy="8590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Заявка на заключение договора о целевом обучении 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8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(в период приема документов)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6" name="Shape 116"/>
          <p:cNvSpPr txBox="false"/>
          <p:nvPr isPhoto="false"/>
        </p:nvSpPr>
        <p:spPr>
          <a:xfrm flipH="false" flipV="false" rot="3371049">
            <a:off x="7360850" y="3307431"/>
            <a:ext cx="359999" cy="216000"/>
          </a:xfrm>
          <a:prstGeom prst="rightArrow">
            <a:avLst/>
          </a:prstGeom>
          <a:solidFill>
            <a:srgbClr val="3076A4"/>
          </a:solidFill>
        </p:spPr>
        <p:style>
          <a:lnRef idx="2">
            <a:schemeClr val="dk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7" name="Shape 117"/>
          <p:cNvSpPr txBox="false"/>
          <p:nvPr isPhoto="false"/>
        </p:nvSpPr>
        <p:spPr>
          <a:xfrm flipH="false" flipV="false" rot="0">
            <a:off x="1313610" y="3613294"/>
            <a:ext cx="4782390" cy="5515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Абитуриент </a:t>
            </a:r>
            <a:r>
              <a:rPr b="true" sz="1800" u="sng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прошел по конкурсу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8" name="Shape 118"/>
          <p:cNvSpPr txBox="false"/>
          <p:nvPr isPhoto="false"/>
        </p:nvSpPr>
        <p:spPr>
          <a:xfrm flipH="false" flipV="false" rot="0">
            <a:off x="3607951" y="4247393"/>
            <a:ext cx="193707" cy="216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dk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9" name="Shape 119"/>
          <p:cNvSpPr txBox="false"/>
          <p:nvPr isPhoto="false"/>
        </p:nvSpPr>
        <p:spPr>
          <a:xfrm flipH="false" flipV="false" rot="0">
            <a:off x="1313610" y="4566591"/>
            <a:ext cx="4782390" cy="4017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Зачисление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0" name="Shape 120"/>
          <p:cNvSpPr txBox="false"/>
          <p:nvPr isPhoto="false"/>
        </p:nvSpPr>
        <p:spPr>
          <a:xfrm flipH="false" flipV="false" rot="0">
            <a:off x="6581526" y="3622380"/>
            <a:ext cx="4133715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Абитуриент </a:t>
            </a:r>
            <a:r>
              <a:rPr b="true" sz="1800" u="sng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НЕ прошел по конкурсу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1" name="Shape 121"/>
          <p:cNvSpPr txBox="false"/>
          <p:nvPr isPhoto="false"/>
        </p:nvSpPr>
        <p:spPr>
          <a:xfrm flipH="false" flipV="false" rot="0">
            <a:off x="8536427" y="4311962"/>
            <a:ext cx="216000" cy="864000"/>
          </a:xfrm>
          <a:prstGeom prst="downArrow">
            <a:avLst/>
          </a:prstGeom>
          <a:solidFill>
            <a:srgbClr val="3076A4"/>
          </a:solidFill>
        </p:spPr>
        <p:style>
          <a:lnRef idx="2">
            <a:schemeClr val="dk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2" name="Shape 122"/>
          <p:cNvSpPr txBox="false"/>
          <p:nvPr isPhoto="false"/>
        </p:nvSpPr>
        <p:spPr>
          <a:xfrm flipH="false" flipV="false" rot="0">
            <a:off x="6581526" y="5365147"/>
            <a:ext cx="4125803" cy="9233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Договор о целевом обучении </a:t>
            </a:r>
            <a:r>
              <a:rPr sz="18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НЕ заключается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3" name="Shape 123"/>
          <p:cNvSpPr txBox="false"/>
          <p:nvPr isPhoto="false"/>
        </p:nvSpPr>
        <p:spPr>
          <a:xfrm flipH="false" flipV="false" rot="0">
            <a:off x="3602200" y="5076752"/>
            <a:ext cx="205209" cy="179999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dk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4" name="Shape 124"/>
          <p:cNvSpPr txBox="false"/>
          <p:nvPr isPhoto="false"/>
        </p:nvSpPr>
        <p:spPr>
          <a:xfrm flipH="false" flipV="false" rot="7738733">
            <a:off x="3758662" y="3307335"/>
            <a:ext cx="360000" cy="22212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dk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5" name="Shape 125"/>
          <p:cNvSpPr txBox="true"/>
          <p:nvPr isPhoto="false"/>
        </p:nvSpPr>
        <p:spPr>
          <a:xfrm flipH="false" flipV="false" rot="0">
            <a:off x="1313611" y="5365146"/>
            <a:ext cx="478238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bIns="45720" lIns="91440" rIns="91440" tIns="45720" wrap="square">
            <a:spAutoFit/>
          </a:bodyPr>
          <a:p>
            <a:pPr algn="ctr" indent="0" marL="0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Заключение договора 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sz="18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(после издания приказа о приеме до дня начала учебного года)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6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26" name="GroupShape 12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27" name="Shape 127"/>
          <p:cNvSpPr txBox="true"/>
          <p:nvPr isPhoto="false">
            <p:ph idx="0" type="title"/>
          </p:nvPr>
        </p:nvSpPr>
        <p:spPr>
          <a:xfrm flipH="false" flipV="false" rot="0">
            <a:off x="1353827" y="3508311"/>
            <a:ext cx="9923770" cy="14387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Портал «</a:t>
            </a:r>
            <a:r>
              <a:rPr u="sng">
                <a:solidFill>
                  <a:srgbClr val="0000FF"/>
                </a:solidFill>
                <a:hlinkClick r:id="rId1"/>
              </a:rPr>
              <a:t>Работа России</a:t>
            </a:r>
            <a:r>
              <a:t>»</a:t>
            </a:r>
          </a:p>
        </p:txBody>
      </p:sp>
      <p:sp>
        <p:nvSpPr>
          <p:cNvPr hidden="false" id="128" name="Shape 128"/>
          <p:cNvSpPr txBox="true"/>
          <p:nvPr isPhoto="false">
            <p:ph idx="3" type="body"/>
          </p:nvPr>
        </p:nvSpPr>
        <p:spPr>
          <a:xfrm flipH="false" flipV="false" rot="0">
            <a:off x="1353827" y="5464462"/>
            <a:ext cx="9923770" cy="464389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Где должны «встретиться» работодатель (заказчик), абитуриент и вуз</a:t>
            </a:r>
          </a:p>
        </p:txBody>
      </p:sp>
      <p:pic>
        <p:nvPicPr>
          <p:cNvPr hidden="false" id="130" name="Picture 130"/>
          <p:cNvPicPr preferRelativeResize="true"/>
          <p:nvPr isPhoto="false"/>
        </p:nvPicPr>
        <p:blipFill>
          <a:blip r:embed="rId2"/>
          <a:stretch/>
        </p:blipFill>
        <p:spPr>
          <a:xfrm flipH="false" flipV="false" rot="0">
            <a:off x="1353827" y="469798"/>
            <a:ext cx="9684774" cy="3404803"/>
          </a:xfrm>
          <a:prstGeom prst="rect">
            <a:avLst/>
          </a:prstGeom>
        </p:spPr>
      </p:pic>
      <p:pic>
        <p:nvPicPr>
          <p:cNvPr hidden="false" id="132" name="Picture 132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9684773" y="3207134"/>
            <a:ext cx="2041115" cy="2041115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33" name="GroupShape 13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34" name="Shape 134"/>
          <p:cNvSpPr txBox="true"/>
          <p:nvPr isPhoto="false">
            <p:ph idx="0" type="title"/>
          </p:nvPr>
        </p:nvSpPr>
        <p:spPr>
          <a:xfrm flipH="false" flipV="false" rot="0">
            <a:off x="1450153" y="189219"/>
            <a:ext cx="9553146" cy="1427585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t>Формирование предложения заказчика целевого обучения на портале «Работа России»</a:t>
            </a:r>
          </a:p>
        </p:txBody>
      </p:sp>
      <p:sp>
        <p:nvSpPr>
          <p:cNvPr hidden="false" id="135" name="Shape 135"/>
          <p:cNvSpPr txBox="true"/>
          <p:nvPr isPhoto="false">
            <p:ph idx="3" type="body"/>
          </p:nvPr>
        </p:nvSpPr>
        <p:spPr>
          <a:xfrm flipH="false" flipV="false" rot="0">
            <a:off x="1450152" y="1533832"/>
            <a:ext cx="9553145" cy="4409769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t>10 июня 2024 г. – крайний срок размещения заказчиками (работодателями) предложений о заключении договоров о целевом обучении на единой цифровой платформе «Работа в России»</a:t>
            </a:r>
          </a:p>
          <a:p>
            <a:r>
              <a:t>Ссылка на страницу портала, с которой заказчик (работодатель) может начать процесс размещения своего предложения: </a:t>
            </a:r>
            <a:r>
              <a:rPr u="sng">
                <a:solidFill>
                  <a:srgbClr val="0000FF"/>
                </a:solidFill>
                <a:hlinkClick r:id="rId1"/>
              </a:rPr>
              <a:t>https://trudvsem.ru/information-pages/target-education</a:t>
            </a:r>
            <a:r>
              <a:rPr u="sng">
                <a:solidFill>
                  <a:srgbClr val="0000FF"/>
                </a:solidFill>
                <a:hlinkClick r:id="rId1"/>
              </a:rPr>
              <a:t> </a:t>
            </a:r>
          </a:p>
          <a:p>
            <a:r>
              <a:t>На указанной странице расположена пошаговая инструкция для каждой из ролей – заказчика (работодателя) или образовательной организации. </a:t>
            </a:r>
          </a:p>
          <a:p>
            <a:r>
              <a:t>Подробные разъяснения по всем вопросам технического характера даны в роликах </a:t>
            </a:r>
            <a:r>
              <a:t>Росструда</a:t>
            </a:r>
            <a:r>
              <a:t>: </a:t>
            </a:r>
            <a:r>
              <a:rPr u="sng">
                <a:solidFill>
                  <a:srgbClr val="0000FF"/>
                </a:solidFill>
                <a:hlinkClick r:id="rId2"/>
              </a:rPr>
              <a:t>Функционал заказчиков целевого обучения</a:t>
            </a:r>
            <a:r>
              <a:t>;                       		           </a:t>
            </a:r>
            <a:r>
              <a:rPr u="sng">
                <a:solidFill>
                  <a:srgbClr val="0000FF"/>
                </a:solidFill>
                <a:hlinkClick r:id="rId3"/>
              </a:rPr>
              <a:t>Функционал СЗН</a:t>
            </a:r>
          </a:p>
          <a:p/>
        </p:txBody>
      </p:sp>
      <p:sp>
        <p:nvSpPr>
          <p:cNvPr hidden="false" id="136" name="Shape 136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7</a:t>
            </a:r>
          </a:p>
        </p:txBody>
      </p:sp>
      <p:pic>
        <p:nvPicPr>
          <p:cNvPr hidden="false" id="138" name="Picture 138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7459835" y="5200562"/>
            <a:ext cx="1409700" cy="1409699"/>
          </a:xfrm>
          <a:prstGeom prst="rect">
            <a:avLst/>
          </a:prstGeom>
        </p:spPr>
      </p:pic>
      <p:pic>
        <p:nvPicPr>
          <p:cNvPr hidden="false" id="140" name="Picture 140"/>
          <p:cNvPicPr preferRelativeResize="true"/>
          <p:nvPr isPhoto="false"/>
        </p:nvPicPr>
        <p:blipFill>
          <a:blip r:embed="rId5"/>
          <a:stretch/>
        </p:blipFill>
        <p:spPr>
          <a:xfrm flipH="false" flipV="false" rot="0">
            <a:off x="9489822" y="5195338"/>
            <a:ext cx="1400175" cy="1400175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41" name="GroupShape 14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2" name="Shape 142"/>
          <p:cNvSpPr txBox="true"/>
          <p:nvPr isPhoto="false">
            <p:ph idx="0" type="title"/>
          </p:nvPr>
        </p:nvSpPr>
        <p:spPr>
          <a:xfrm flipH="false" flipV="false" rot="0">
            <a:off x="1468815" y="503853"/>
            <a:ext cx="9150675" cy="853000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t>Санкции к заказчику (работодателю)</a:t>
            </a:r>
            <a:br/>
          </a:p>
        </p:txBody>
      </p:sp>
      <p:graphicFrame>
        <p:nvGraphicFramePr>
          <p:cNvPr hidden="false" id="143" name="Table 143"/>
          <p:cNvGraphicFramePr/>
          <p:nvPr isPhoto="false"/>
        </p:nvGraphicFramePr>
        <p:xfrm flipH="false" flipV="false" rot="0">
          <a:off x="1468814" y="1238865"/>
          <a:ext cx="10034927" cy="4629035"/>
        </p:xfrm>
        <a:graphic>
          <a:graphicData uri="http://schemas.openxmlformats.org/drawingml/2006/table">
            <a:tbl>
              <a:tblPr bandCol="false" bandRow="true" firstCol="false" firstRow="true" lastCol="false" lastRow="false">
                <a:tableStyleId>{8799B23B-EC83-4686-B30A-512413B5E67A}</a:tableStyleId>
              </a:tblPr>
              <a:tblGrid>
                <a:gridCol w="2323455"/>
                <a:gridCol w="2362725"/>
                <a:gridCol w="3342967"/>
                <a:gridCol w="2005780"/>
              </a:tblGrid>
              <a:tr h="1052309">
                <a:tc gridSpan="1" hMerge="false" rowSpan="2" vMerge="false"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algn="l" indent="0" lvl="0"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false" sz="1800">
                          <a:solidFill>
                            <a:schemeClr val="tx1"/>
                          </a:solidFill>
                        </a:rPr>
                        <a:t>Заказчик </a:t>
                      </a:r>
                      <a:r>
                        <a:rPr b="true" sz="1800">
                          <a:solidFill>
                            <a:schemeClr val="tx1"/>
                          </a:solidFill>
                        </a:rPr>
                        <a:t>не исполнил обязательство по трудоустройству </a:t>
                      </a:r>
                      <a:r>
                        <a:rPr b="false" sz="1800">
                          <a:solidFill>
                            <a:schemeClr val="tx1"/>
                          </a:solidFill>
                        </a:rPr>
                        <a:t>или </a:t>
                      </a:r>
                      <a:r>
                        <a:rPr b="true" sz="1800">
                          <a:solidFill>
                            <a:schemeClr val="tx1"/>
                          </a:solidFill>
                        </a:rPr>
                        <a:t>расторгнул договор </a:t>
                      </a:r>
                      <a:r>
                        <a:rPr b="false" sz="1800">
                          <a:solidFill>
                            <a:schemeClr val="tx1"/>
                          </a:solidFill>
                        </a:rPr>
                        <a:t>в одностороннем порядке</a:t>
                      </a:r>
                      <a:endParaRPr b="false" sz="18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 sz="1800">
                          <a:solidFill>
                            <a:schemeClr val="tx1"/>
                          </a:solidFill>
                        </a:rPr>
                        <a:t>Студент </a:t>
                      </a:r>
                      <a:r>
                        <a:rPr b="true" sz="1800">
                          <a:solidFill>
                            <a:schemeClr val="tx1"/>
                          </a:solidFill>
                        </a:rPr>
                        <a:t>завершил освоение образовательной программы</a:t>
                      </a:r>
                      <a:endParaRPr b="true" sz="18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 sz="1800">
                          <a:solidFill>
                            <a:schemeClr val="tx1"/>
                          </a:solidFill>
                        </a:rPr>
                        <a:t>Штраф в размере </a:t>
                      </a:r>
                      <a:r>
                        <a:rPr b="true" sz="1800">
                          <a:solidFill>
                            <a:schemeClr val="tx1"/>
                          </a:solidFill>
                        </a:rPr>
                        <a:t>затрат за период освоения образовательной программы</a:t>
                      </a:r>
                      <a:endParaRPr b="true" sz="18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4" vMerge="false">
                  <a:txBody>
                    <a:bodyPr/>
                    <a:lstStyle>
                      <a:defPPr/>
                      <a:lvl1pPr lvl="0"/>
                    </a:lstStyle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endParaRPr sz="1800"/>
                    </a:p>
                    <a:p>
                      <a:pPr algn="ctr"/>
                      <a:r>
                        <a:rPr sz="1800"/>
                        <a:t>Компенсация студенту</a:t>
                      </a:r>
                      <a:endParaRPr sz="1800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</a:tr>
              <a:tr h="1495293"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800"/>
                        <a:t>Студент </a:t>
                      </a:r>
                      <a:r>
                        <a:rPr b="true" sz="1800"/>
                        <a:t>НЕ завершил освоение образовательной программы</a:t>
                      </a:r>
                      <a:endParaRPr b="true" sz="1800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pPr algn="l" indent="0" lvl="0"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false" sz="1800"/>
                        <a:t>Штраф в размере </a:t>
                      </a:r>
                      <a:r>
                        <a:rPr b="true" sz="1800"/>
                        <a:t>затрат за период фактического обучения </a:t>
                      </a:r>
                      <a:r>
                        <a:rPr b="false" sz="1800"/>
                        <a:t>до расторжения договора</a:t>
                      </a:r>
                    </a:p>
                    <a:p>
                      <a:endParaRPr sz="1800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  <a:tr h="1190092">
                <a:tc gridSpan="2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800"/>
                        <a:t>Заказчик </a:t>
                      </a:r>
                      <a:r>
                        <a:rPr b="true" sz="1800"/>
                        <a:t>расторгнул договор </a:t>
                      </a:r>
                      <a:r>
                        <a:rPr sz="1800"/>
                        <a:t>в одностороннем порядке до первой промежуточной аттестации гражданина</a:t>
                      </a:r>
                      <a:endParaRPr sz="1800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true" rowSpan="1" vMerge="fals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  <a:tc gridSpan="1" hMerge="false" rowSpan="2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800"/>
                        <a:t>Штраф в размере </a:t>
                      </a:r>
                      <a:r>
                        <a:rPr b="true" sz="1800"/>
                        <a:t>затрат</a:t>
                      </a:r>
                      <a:r>
                        <a:rPr sz="1800"/>
                        <a:t> </a:t>
                      </a:r>
                      <a:r>
                        <a:rPr b="true" sz="1800" u="none"/>
                        <a:t>за первый год обучения</a:t>
                      </a:r>
                      <a:endParaRPr b="true" sz="1800" u="none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  <a:tr h="764958">
                <a:tc gridSpan="2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800"/>
                        <a:t>Заказчик отказался от заключения договора</a:t>
                      </a:r>
                      <a:endParaRPr sz="1800"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t" anchorCtr="false" marB="40706" marL="81412" marR="81412" marT="40706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true" rowSpan="1" vMerge="fals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</a:tbl>
          </a:graphicData>
        </a:graphic>
      </p:graphicFrame>
    </p:spTree>
  </p:cSld>
</p:sld>
</file>

<file path=ppt/slides/slide9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44" name="GroupShape 14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5" name="Shape 145"/>
          <p:cNvSpPr txBox="true"/>
          <p:nvPr isPhoto="false">
            <p:ph idx="0" type="title"/>
          </p:nvPr>
        </p:nvSpPr>
        <p:spPr>
          <a:xfrm flipH="false" flipV="false" rot="0">
            <a:off x="1520662" y="299375"/>
            <a:ext cx="9150675" cy="626858"/>
          </a:xfrm>
          <a:prstGeom prst="rect">
            <a:avLst/>
          </a:prstGeom>
        </p:spPr>
        <p:txBody>
          <a:bodyPr>
            <a:normAutofit fontScale="100%" lnSpcReduction="0%"/>
          </a:bodyPr>
          <a:lstStyle>
            <a:defPPr/>
            <a:lvl1pPr lvl="0"/>
          </a:lstStyle>
          <a:p>
            <a:r>
              <a:t>Санкции к студенту</a:t>
            </a:r>
            <a:br/>
          </a:p>
        </p:txBody>
      </p:sp>
      <p:graphicFrame>
        <p:nvGraphicFramePr>
          <p:cNvPr hidden="false" id="146" name="Table 146"/>
          <p:cNvGraphicFramePr/>
          <p:nvPr isPhoto="false"/>
        </p:nvGraphicFramePr>
        <p:xfrm flipH="false" flipV="false" rot="0">
          <a:off x="1520662" y="822961"/>
          <a:ext cx="9560293" cy="5120640"/>
        </p:xfrm>
        <a:graphic>
          <a:graphicData uri="http://schemas.openxmlformats.org/drawingml/2006/table">
            <a:tbl>
              <a:tblPr bandCol="false" bandRow="true" firstCol="false" firstRow="true" lastCol="false" lastRow="false">
                <a:tableStyleId>{C083E6E3-FA7D-4D7B-A595-EF9225AFEA82}</a:tableStyleId>
              </a:tblPr>
              <a:tblGrid>
                <a:gridCol w="4142718"/>
                <a:gridCol w="4218038"/>
                <a:gridCol w="1199536"/>
              </a:tblGrid>
              <a:tr h="370840"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Студент завершил освоение ОП и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не заключил трудовой договор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Штраф в размере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затрат за период освоения ОП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5" vMerge="false">
                  <a:txBody>
                    <a:bodyPr/>
                    <a:lstStyle>
                      <a:defPPr/>
                      <a:lvl1pPr lvl="0"/>
                    </a:lstStyle>
                    <a:p>
                      <a:pPr algn="ctr"/>
                      <a:r>
                        <a:rPr b="false">
                          <a:solidFill>
                            <a:schemeClr val="tx1"/>
                          </a:solidFill>
                        </a:rPr>
                        <a:t>Возмещение заказчику расходов, связанных с предоставлением мер поддержки</a:t>
                      </a:r>
                    </a:p>
                  </a:txBody>
                  <a:tcPr anchor="ctr" anchorCtr="false" marB="45720" marL="91440" marR="91440" marT="45720" vert="vert270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</a:tr>
              <a:tr h="133848"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Студент заключил трудовой договор и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не исполнил обязательство по трудовой деятельности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Штраф в размере затрат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за период освоения ОП пропорционально доле неотработанного времени</a:t>
                      </a:r>
                      <a:endParaRPr b="false">
                        <a:solidFill>
                          <a:schemeClr val="tx1"/>
                        </a:solidFill>
                      </a:endParaRP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  <a:tr h="370840"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Студент расторгнул договор о целевом обучении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до завершения освоения ОП</a:t>
                      </a:r>
                      <a:r>
                        <a:rPr b="false">
                          <a:solidFill>
                            <a:schemeClr val="tx1"/>
                          </a:solidFill>
                        </a:rPr>
                        <a:t> (за исключением расторжения договора до первой промежуточной аттестации)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Штраф в размере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затрат за период фактического обучения </a:t>
                      </a:r>
                      <a:r>
                        <a:rPr b="false">
                          <a:solidFill>
                            <a:schemeClr val="tx1"/>
                          </a:solidFill>
                        </a:rPr>
                        <a:t>до расторжения договора</a:t>
                      </a:r>
                    </a:p>
                    <a:p>
                      <a:endParaRPr b="false">
                        <a:solidFill>
                          <a:schemeClr val="tx1"/>
                        </a:solidFill>
                      </a:endParaRP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  <a:tr h="152400"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false">
                          <a:solidFill>
                            <a:schemeClr val="tx1"/>
                          </a:solidFill>
                        </a:rPr>
                        <a:t>Студент расторгнул договор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до первой промежуточной аттестации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true">
                          <a:solidFill>
                            <a:schemeClr val="tx1"/>
                          </a:solidFill>
                        </a:rPr>
                        <a:t>Штраф в размере затрат за период фактического обучения </a:t>
                      </a:r>
                      <a:r>
                        <a:rPr b="false">
                          <a:solidFill>
                            <a:schemeClr val="tx1"/>
                          </a:solidFill>
                        </a:rPr>
                        <a:t>до расторжения договора; </a:t>
                      </a:r>
                      <a:r>
                        <a:rPr b="true">
                          <a:solidFill>
                            <a:schemeClr val="tx1"/>
                          </a:solidFill>
                        </a:rPr>
                        <a:t>ОТЧИСЛЕНИЕ (перевод на платное обучение </a:t>
                      </a:r>
                      <a:r>
                        <a:rPr b="false">
                          <a:solidFill>
                            <a:schemeClr val="tx1"/>
                          </a:solidFill>
                        </a:rPr>
                        <a:t>при наличии мест)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  <a:tr h="370840"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t>Студент </a:t>
                      </a:r>
                      <a:r>
                        <a:rPr b="true"/>
                        <a:t>отказался</a:t>
                      </a:r>
                      <a:r>
                        <a:t> от заключения договора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false"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b="true"/>
                        <a:t>ОТЧИСЛЕНИЕ (перевод на платное обучение</a:t>
                      </a:r>
                      <a:r>
                        <a:t> при наличии мест)</a:t>
                      </a:r>
                    </a:p>
                  </a:txBody>
                  <a:tcPr anchor="t" anchorCtr="false" marB="45720" marL="91440" marR="91440" marT="45720" vert="horz">
                    <a:lnL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L>
                    <a:lnR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R>
                    <a:lnT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T>
                    <a:lnB w="12700">
                      <a:solidFill>
                        <a:schemeClr val="tx1"/>
                      </a:solidFill>
                      <a:prstDash val="solid"/>
                      <a:headEnd len="med" type="none" w="med"/>
                      <a:tailEnd len="med" type="none" w="med"/>
                    </a:lnB>
                  </a:tcPr>
                </a:tc>
                <a:tc gridSpan="1" hMerge="false" rowSpan="1" vMerge="true">
                  <a:txBody>
                    <a:bodyPr/>
                    <a:p/>
                  </a:txBody>
                  <a:tcPr anchor="t" anchorCtr="false" marB="45720" marL="91440" marR="91440" marT="45720" vert="horz"/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Пользовательская">
  <a:themeElements>
    <a:clrScheme name="Custom 2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MyOffice-CoreFramework-Android/33-1224.848.9354.852.1@c335a14a5742481cc8f26ecdf1133f38a1c9a55e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2024-05-25T13:17:13Z</dcterms:modified>
</cp:coreProperties>
</file>